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78" r:id="rId2"/>
    <p:sldId id="316" r:id="rId3"/>
    <p:sldId id="317" r:id="rId4"/>
    <p:sldId id="319" r:id="rId5"/>
    <p:sldId id="320" r:id="rId6"/>
    <p:sldId id="321" r:id="rId7"/>
    <p:sldId id="322" r:id="rId8"/>
    <p:sldId id="323" r:id="rId9"/>
    <p:sldId id="324" r:id="rId10"/>
    <p:sldId id="325" r:id="rId11"/>
    <p:sldId id="326" r:id="rId12"/>
    <p:sldId id="327" r:id="rId13"/>
    <p:sldId id="328" r:id="rId14"/>
    <p:sldId id="329" r:id="rId15"/>
    <p:sldId id="331" r:id="rId16"/>
    <p:sldId id="332" r:id="rId17"/>
    <p:sldId id="330" r:id="rId18"/>
    <p:sldId id="333" r:id="rId19"/>
    <p:sldId id="334" r:id="rId20"/>
    <p:sldId id="335" r:id="rId21"/>
    <p:sldId id="336" r:id="rId22"/>
    <p:sldId id="289" r:id="rId23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25"/>
    </p:embeddedFont>
    <p:embeddedFont>
      <p:font typeface="Bodoni" panose="020B0604020202020204" charset="0"/>
      <p:bold r:id="rId26"/>
      <p:boldItalic r:id="rId27"/>
    </p:embeddedFont>
    <p:embeddedFont>
      <p:font typeface="Bookman Old Style" panose="02050604050505020204" pitchFamily="18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omic Sans MS" panose="030F0702030302020204" pitchFamily="66" charset="0"/>
      <p:regular r:id="rId36"/>
      <p:bold r:id="rId37"/>
      <p:italic r:id="rId38"/>
      <p:boldItalic r:id="rId39"/>
    </p:embeddedFont>
    <p:embeddedFont>
      <p:font typeface="Libre Baskerville" panose="020B0604020202020204" charset="0"/>
      <p:regular r:id="rId40"/>
      <p:bold r:id="rId41"/>
      <p: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Estilo claro 1 - Acento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291" autoAdjust="0"/>
  </p:normalViewPr>
  <p:slideViewPr>
    <p:cSldViewPr snapToGrid="0">
      <p:cViewPr varScale="1">
        <p:scale>
          <a:sx n="91" d="100"/>
          <a:sy n="91" d="100"/>
        </p:scale>
        <p:origin x="702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19422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85369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8022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2892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1589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83795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60776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14860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75783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64010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59026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921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9372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5743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5442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9243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702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882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60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18870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35586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728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1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1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1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1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hyperlink" Target="https://www.ted.com/talks/tim_brown_designers_think_big#t-232901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watch?v=CsoLceH9apg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5U0-BjrpEzM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6DD1B873-7942-41D2-B54D-2D72E71B1EEF}"/>
              </a:ext>
            </a:extLst>
          </p:cNvPr>
          <p:cNvGrpSpPr/>
          <p:nvPr/>
        </p:nvGrpSpPr>
        <p:grpSpPr>
          <a:xfrm>
            <a:off x="824183" y="762914"/>
            <a:ext cx="7666673" cy="4197704"/>
            <a:chOff x="849000" y="1234865"/>
            <a:chExt cx="7367728" cy="4683490"/>
          </a:xfrm>
        </p:grpSpPr>
        <p:sp>
          <p:nvSpPr>
            <p:cNvPr id="6" name="Google Shape;102;g11456508ae8_0_0">
              <a:extLst>
                <a:ext uri="{FF2B5EF4-FFF2-40B4-BE49-F238E27FC236}">
                  <a16:creationId xmlns:a16="http://schemas.microsoft.com/office/drawing/2014/main" id="{D337B2CB-A7DF-4AE2-8D49-875015A33EE6}"/>
                </a:ext>
              </a:extLst>
            </p:cNvPr>
            <p:cNvSpPr/>
            <p:nvPr/>
          </p:nvSpPr>
          <p:spPr>
            <a:xfrm>
              <a:off x="1386625" y="2582574"/>
              <a:ext cx="2129871" cy="3095950"/>
            </a:xfrm>
            <a:custGeom>
              <a:avLst/>
              <a:gdLst/>
              <a:ahLst/>
              <a:cxnLst/>
              <a:rect l="l" t="t" r="r" b="b"/>
              <a:pathLst>
                <a:path w="3564638" h="4569668" extrusionOk="0">
                  <a:moveTo>
                    <a:pt x="640080" y="0"/>
                  </a:moveTo>
                  <a:cubicBezTo>
                    <a:pt x="2255269" y="0"/>
                    <a:pt x="3564638" y="1309369"/>
                    <a:pt x="3564638" y="2924558"/>
                  </a:cubicBezTo>
                  <a:cubicBezTo>
                    <a:pt x="3564638" y="3530254"/>
                    <a:pt x="3380508" y="4092944"/>
                    <a:pt x="3065170" y="4559707"/>
                  </a:cubicBezTo>
                  <a:lnTo>
                    <a:pt x="3057720" y="4569668"/>
                  </a:lnTo>
                  <a:lnTo>
                    <a:pt x="0" y="4569668"/>
                  </a:lnTo>
                  <a:lnTo>
                    <a:pt x="0" y="72448"/>
                  </a:lnTo>
                  <a:lnTo>
                    <a:pt x="50679" y="59417"/>
                  </a:lnTo>
                  <a:cubicBezTo>
                    <a:pt x="241061" y="20459"/>
                    <a:pt x="438181" y="0"/>
                    <a:pt x="640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3;g11456508ae8_0_0">
              <a:extLst>
                <a:ext uri="{FF2B5EF4-FFF2-40B4-BE49-F238E27FC236}">
                  <a16:creationId xmlns:a16="http://schemas.microsoft.com/office/drawing/2014/main" id="{DF25D950-826B-4FA0-B667-06F6F70ED188}"/>
                </a:ext>
              </a:extLst>
            </p:cNvPr>
            <p:cNvSpPr/>
            <p:nvPr/>
          </p:nvSpPr>
          <p:spPr>
            <a:xfrm>
              <a:off x="3752700" y="1234865"/>
              <a:ext cx="1854403" cy="1833006"/>
            </a:xfrm>
            <a:custGeom>
              <a:avLst/>
              <a:gdLst/>
              <a:ahLst/>
              <a:cxnLst/>
              <a:rect l="l" t="t" r="r" b="b"/>
              <a:pathLst>
                <a:path w="2852928" h="2852928" extrusionOk="0">
                  <a:moveTo>
                    <a:pt x="1426464" y="0"/>
                  </a:moveTo>
                  <a:cubicBezTo>
                    <a:pt x="2214278" y="0"/>
                    <a:pt x="2852928" y="638650"/>
                    <a:pt x="2852928" y="1426464"/>
                  </a:cubicBezTo>
                  <a:cubicBezTo>
                    <a:pt x="2852928" y="2214278"/>
                    <a:pt x="2214278" y="2852928"/>
                    <a:pt x="1426464" y="2852928"/>
                  </a:cubicBezTo>
                  <a:cubicBezTo>
                    <a:pt x="638650" y="2852928"/>
                    <a:pt x="0" y="2214278"/>
                    <a:pt x="0" y="1426464"/>
                  </a:cubicBezTo>
                  <a:cubicBezTo>
                    <a:pt x="0" y="638650"/>
                    <a:pt x="638650" y="0"/>
                    <a:pt x="1426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" name="Google Shape;105;g11456508ae8_0_0">
              <a:extLst>
                <a:ext uri="{FF2B5EF4-FFF2-40B4-BE49-F238E27FC236}">
                  <a16:creationId xmlns:a16="http://schemas.microsoft.com/office/drawing/2014/main" id="{5F14FBC4-413F-482A-B5E8-882B7E8CD61E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712563" y="1373593"/>
              <a:ext cx="1895100" cy="15882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9" name="Google Shape;108;g11456508ae8_0_0">
              <a:extLst>
                <a:ext uri="{FF2B5EF4-FFF2-40B4-BE49-F238E27FC236}">
                  <a16:creationId xmlns:a16="http://schemas.microsoft.com/office/drawing/2014/main" id="{28862EDD-322A-4C67-B6E1-27F250A40C10}"/>
                </a:ext>
              </a:extLst>
            </p:cNvPr>
            <p:cNvSpPr/>
            <p:nvPr/>
          </p:nvSpPr>
          <p:spPr>
            <a:xfrm>
              <a:off x="5670920" y="3730813"/>
              <a:ext cx="2248868" cy="2187542"/>
            </a:xfrm>
            <a:custGeom>
              <a:avLst/>
              <a:gdLst/>
              <a:ahLst/>
              <a:cxnLst/>
              <a:rect l="l" t="t" r="r" b="b"/>
              <a:pathLst>
                <a:path w="2828765" h="2786678" extrusionOk="0">
                  <a:moveTo>
                    <a:pt x="1888236" y="0"/>
                  </a:moveTo>
                  <a:cubicBezTo>
                    <a:pt x="2214125" y="0"/>
                    <a:pt x="2520731" y="82558"/>
                    <a:pt x="2788281" y="227900"/>
                  </a:cubicBezTo>
                  <a:lnTo>
                    <a:pt x="2828765" y="252495"/>
                  </a:lnTo>
                  <a:lnTo>
                    <a:pt x="2828765" y="2786678"/>
                  </a:lnTo>
                  <a:lnTo>
                    <a:pt x="227128" y="2786678"/>
                  </a:lnTo>
                  <a:lnTo>
                    <a:pt x="148387" y="2623223"/>
                  </a:lnTo>
                  <a:cubicBezTo>
                    <a:pt x="52837" y="2397318"/>
                    <a:pt x="0" y="2148947"/>
                    <a:pt x="0" y="1888236"/>
                  </a:cubicBezTo>
                  <a:cubicBezTo>
                    <a:pt x="0" y="845392"/>
                    <a:pt x="845392" y="0"/>
                    <a:pt x="18882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9;g11456508ae8_0_0">
              <a:extLst>
                <a:ext uri="{FF2B5EF4-FFF2-40B4-BE49-F238E27FC236}">
                  <a16:creationId xmlns:a16="http://schemas.microsoft.com/office/drawing/2014/main" id="{0383AC7A-D476-4012-9853-ED74C779E4B8}"/>
                </a:ext>
              </a:extLst>
            </p:cNvPr>
            <p:cNvSpPr/>
            <p:nvPr/>
          </p:nvSpPr>
          <p:spPr>
            <a:xfrm>
              <a:off x="5569768" y="3630562"/>
              <a:ext cx="2349245" cy="2286701"/>
            </a:xfrm>
            <a:custGeom>
              <a:avLst/>
              <a:gdLst/>
              <a:ahLst/>
              <a:cxnLst/>
              <a:rect l="l" t="t" r="r" b="b"/>
              <a:pathLst>
                <a:path w="2992669" h="2950582" extrusionOk="0">
                  <a:moveTo>
                    <a:pt x="2052140" y="0"/>
                  </a:moveTo>
                  <a:cubicBezTo>
                    <a:pt x="2335482" y="0"/>
                    <a:pt x="2605411" y="57424"/>
                    <a:pt x="2850926" y="161267"/>
                  </a:cubicBezTo>
                  <a:lnTo>
                    <a:pt x="2992669" y="229549"/>
                  </a:lnTo>
                  <a:lnTo>
                    <a:pt x="2992669" y="2950582"/>
                  </a:lnTo>
                  <a:lnTo>
                    <a:pt x="209274" y="2950582"/>
                  </a:lnTo>
                  <a:lnTo>
                    <a:pt x="161267" y="2850926"/>
                  </a:lnTo>
                  <a:cubicBezTo>
                    <a:pt x="57423" y="2605411"/>
                    <a:pt x="0" y="2335482"/>
                    <a:pt x="0" y="2052140"/>
                  </a:cubicBezTo>
                  <a:cubicBezTo>
                    <a:pt x="0" y="918774"/>
                    <a:pt x="918774" y="0"/>
                    <a:pt x="2052140" y="0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" name="Google Shape;110;g11456508ae8_0_0">
              <a:extLst>
                <a:ext uri="{FF2B5EF4-FFF2-40B4-BE49-F238E27FC236}">
                  <a16:creationId xmlns:a16="http://schemas.microsoft.com/office/drawing/2014/main" id="{472BE14F-7BBF-40F4-99F5-5E1F33B4DAB0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446641" y="1820495"/>
              <a:ext cx="487200" cy="523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2" name="Google Shape;111;g11456508ae8_0_0">
              <a:extLst>
                <a:ext uri="{FF2B5EF4-FFF2-40B4-BE49-F238E27FC236}">
                  <a16:creationId xmlns:a16="http://schemas.microsoft.com/office/drawing/2014/main" id="{272A1B23-8756-4198-9635-615758D42D16}"/>
                </a:ext>
              </a:extLst>
            </p:cNvPr>
            <p:cNvSpPr txBox="1"/>
            <p:nvPr/>
          </p:nvSpPr>
          <p:spPr>
            <a:xfrm>
              <a:off x="2837900" y="3215000"/>
              <a:ext cx="3279900" cy="267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s-ES" sz="2400" b="1" i="0" u="none" strike="noStrike" cap="none">
                  <a:solidFill>
                    <a:srgbClr val="00B0F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PROCESO CREATIVO Y  DESIGN THINKING: PRIMERA FASE</a:t>
              </a:r>
              <a:endParaRPr sz="1600" b="0" i="0" u="none" strike="noStrike" cap="none">
                <a:solidFill>
                  <a:srgbClr val="00B0F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pic>
          <p:nvPicPr>
            <p:cNvPr id="13" name="Google Shape;112;g11456508ae8_0_0">
              <a:extLst>
                <a:ext uri="{FF2B5EF4-FFF2-40B4-BE49-F238E27FC236}">
                  <a16:creationId xmlns:a16="http://schemas.microsoft.com/office/drawing/2014/main" id="{914336AD-C639-4165-8532-346CD01FBC9B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l="54566"/>
            <a:stretch/>
          </p:blipFill>
          <p:spPr>
            <a:xfrm>
              <a:off x="849000" y="3228763"/>
              <a:ext cx="1825200" cy="2480700"/>
            </a:xfrm>
            <a:prstGeom prst="ellipse">
              <a:avLst/>
            </a:prstGeom>
            <a:noFill/>
            <a:ln w="63500" cap="rnd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0" dist="292100" dir="5400000" sx="-80000" sy="-18000" rotWithShape="0">
                <a:srgbClr val="000000">
                  <a:alpha val="21960"/>
                </a:srgbClr>
              </a:outerShdw>
            </a:effectLst>
          </p:spPr>
        </p:pic>
        <p:pic>
          <p:nvPicPr>
            <p:cNvPr id="14" name="Google Shape;113;g11456508ae8_0_0">
              <a:extLst>
                <a:ext uri="{FF2B5EF4-FFF2-40B4-BE49-F238E27FC236}">
                  <a16:creationId xmlns:a16="http://schemas.microsoft.com/office/drawing/2014/main" id="{4F0A15B6-2C3F-4669-92AC-D3DEFFF82A42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 l="23699" r="24328"/>
            <a:stretch/>
          </p:blipFill>
          <p:spPr>
            <a:xfrm>
              <a:off x="6270328" y="3413705"/>
              <a:ext cx="1946400" cy="2024400"/>
            </a:xfrm>
            <a:prstGeom prst="ellipse">
              <a:avLst/>
            </a:prstGeom>
            <a:noFill/>
            <a:ln w="63500" cap="rnd" cmpd="sng">
              <a:solidFill>
                <a:srgbClr val="9CC2E5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0" dist="292100" dir="5400000" sx="-80000" sy="-18000" rotWithShape="0">
                <a:srgbClr val="000000">
                  <a:alpha val="21960"/>
                </a:srgbClr>
              </a:outerShdw>
            </a:effectLst>
          </p:spPr>
        </p:pic>
        <p:sp>
          <p:nvSpPr>
            <p:cNvPr id="15" name="Google Shape;114;g11456508ae8_0_0">
              <a:extLst>
                <a:ext uri="{FF2B5EF4-FFF2-40B4-BE49-F238E27FC236}">
                  <a16:creationId xmlns:a16="http://schemas.microsoft.com/office/drawing/2014/main" id="{033BFAF5-B8FE-4E46-9186-629EE39FF411}"/>
                </a:ext>
              </a:extLst>
            </p:cNvPr>
            <p:cNvSpPr txBox="1"/>
            <p:nvPr/>
          </p:nvSpPr>
          <p:spPr>
            <a:xfrm>
              <a:off x="849005" y="1667125"/>
              <a:ext cx="2069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s-ES" sz="2400" b="1" i="0" u="none" strike="noStrike" cap="none">
                  <a:solidFill>
                    <a:srgbClr val="65DCF6"/>
                  </a:solidFill>
                  <a:latin typeface="Algerian"/>
                  <a:ea typeface="Algerian"/>
                  <a:cs typeface="Algerian"/>
                  <a:sym typeface="Algerian"/>
                </a:rPr>
                <a:t>Sesión 11:</a:t>
              </a:r>
              <a:endParaRPr sz="1600" b="0" i="0" u="none" strike="noStrike" cap="none">
                <a:solidFill>
                  <a:srgbClr val="000000"/>
                </a:solidFill>
                <a:latin typeface="Algerian"/>
                <a:ea typeface="Algerian"/>
                <a:cs typeface="Algerian"/>
                <a:sym typeface="Algeri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7070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476247C9-511D-4251-BAC1-85213FCB28BE}"/>
              </a:ext>
            </a:extLst>
          </p:cNvPr>
          <p:cNvGrpSpPr/>
          <p:nvPr/>
        </p:nvGrpSpPr>
        <p:grpSpPr>
          <a:xfrm>
            <a:off x="26125" y="889238"/>
            <a:ext cx="8801101" cy="4254262"/>
            <a:chOff x="-1" y="889238"/>
            <a:chExt cx="9224688" cy="5968762"/>
          </a:xfrm>
        </p:grpSpPr>
        <p:pic>
          <p:nvPicPr>
            <p:cNvPr id="6" name="Google Shape;236;p10" descr="Chica con los brazos abiertos y globos Foto Gratis">
              <a:extLst>
                <a:ext uri="{FF2B5EF4-FFF2-40B4-BE49-F238E27FC236}">
                  <a16:creationId xmlns:a16="http://schemas.microsoft.com/office/drawing/2014/main" id="{12928611-DE2F-4ADB-92F3-46A330CC42D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b="25065"/>
            <a:stretch/>
          </p:blipFill>
          <p:spPr>
            <a:xfrm flipH="1">
              <a:off x="-1" y="1518249"/>
              <a:ext cx="9127702" cy="53397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237;p10">
              <a:extLst>
                <a:ext uri="{FF2B5EF4-FFF2-40B4-BE49-F238E27FC236}">
                  <a16:creationId xmlns:a16="http://schemas.microsoft.com/office/drawing/2014/main" id="{5E3BA410-8597-4768-B29A-2EBEE8C6BEC4}"/>
                </a:ext>
              </a:extLst>
            </p:cNvPr>
            <p:cNvSpPr/>
            <p:nvPr/>
          </p:nvSpPr>
          <p:spPr>
            <a:xfrm>
              <a:off x="1635104" y="889238"/>
              <a:ext cx="5941796" cy="575411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1">
                <a:alpha val="71372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s-ES" sz="16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PRIMERA FASE: EMPATIZAR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;p10">
              <a:extLst>
                <a:ext uri="{FF2B5EF4-FFF2-40B4-BE49-F238E27FC236}">
                  <a16:creationId xmlns:a16="http://schemas.microsoft.com/office/drawing/2014/main" id="{F133CA93-9E70-433F-BC16-3D23BECA4789}"/>
                </a:ext>
              </a:extLst>
            </p:cNvPr>
            <p:cNvSpPr txBox="1"/>
            <p:nvPr/>
          </p:nvSpPr>
          <p:spPr>
            <a:xfrm>
              <a:off x="455694" y="1416493"/>
              <a:ext cx="3434819" cy="47569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rmAutofit/>
            </a:bodyPr>
            <a:lstStyle/>
            <a:p>
              <a:pPr marL="342900" marR="0" lvl="0" indent="-1651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228600" marR="0" lvl="0" indent="-508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241;p10">
              <a:extLst>
                <a:ext uri="{FF2B5EF4-FFF2-40B4-BE49-F238E27FC236}">
                  <a16:creationId xmlns:a16="http://schemas.microsoft.com/office/drawing/2014/main" id="{6DADBFCA-ED03-4707-94A3-873606195D49}"/>
                </a:ext>
              </a:extLst>
            </p:cNvPr>
            <p:cNvSpPr/>
            <p:nvPr/>
          </p:nvSpPr>
          <p:spPr>
            <a:xfrm>
              <a:off x="422726" y="2019950"/>
              <a:ext cx="4661753" cy="406025"/>
            </a:xfrm>
            <a:prstGeom prst="roundRect">
              <a:avLst>
                <a:gd name="adj" fmla="val 16667"/>
              </a:avLst>
            </a:prstGeom>
            <a:solidFill>
              <a:srgbClr val="65DCF6"/>
            </a:solidFill>
            <a:ln w="9525" cap="flat" cmpd="sng">
              <a:solidFill>
                <a:schemeClr val="dk1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Observa el siguiente video y responde las preguntas:</a:t>
              </a:r>
              <a:endParaRPr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0" name="Google Shape;242;p10" descr="Primer plano de tablet con iconos azules Foto Gratis">
              <a:extLst>
                <a:ext uri="{FF2B5EF4-FFF2-40B4-BE49-F238E27FC236}">
                  <a16:creationId xmlns:a16="http://schemas.microsoft.com/office/drawing/2014/main" id="{5000D2BE-7357-4A2A-A708-2C45F83159AD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-1" y="2736961"/>
              <a:ext cx="5477264" cy="3467587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11" name="Google Shape;243;p10" descr="Libreta con accesorios en diseño plano  Vector Gratis">
              <a:extLst>
                <a:ext uri="{FF2B5EF4-FFF2-40B4-BE49-F238E27FC236}">
                  <a16:creationId xmlns:a16="http://schemas.microsoft.com/office/drawing/2014/main" id="{E1A212D2-BECB-4741-A16F-B11567379BC2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l="21077" t="7654" r="14684" b="9284"/>
            <a:stretch/>
          </p:blipFill>
          <p:spPr>
            <a:xfrm>
              <a:off x="5321491" y="1163997"/>
              <a:ext cx="3903196" cy="50405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244;p10">
              <a:extLst>
                <a:ext uri="{FF2B5EF4-FFF2-40B4-BE49-F238E27FC236}">
                  <a16:creationId xmlns:a16="http://schemas.microsoft.com/office/drawing/2014/main" id="{5CAAF6FC-6A4F-45B8-8F16-92D42E107729}"/>
                </a:ext>
              </a:extLst>
            </p:cNvPr>
            <p:cNvSpPr txBox="1"/>
            <p:nvPr/>
          </p:nvSpPr>
          <p:spPr>
            <a:xfrm>
              <a:off x="292231" y="6130876"/>
              <a:ext cx="6801724" cy="3669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ES" sz="1050" b="0" i="0" u="sng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Recuperado de:</a:t>
              </a:r>
              <a:r>
                <a:rPr lang="es-ES" sz="1050" b="0" i="0" u="sng" strike="noStrike" cap="none" dirty="0">
                  <a:solidFill>
                    <a:srgbClr val="0563C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https://www.youtube.com/watch?v=ltkZlSQqzgc</a:t>
              </a:r>
              <a:endParaRPr sz="105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" name="Google Shape;245;p10">
              <a:extLst>
                <a:ext uri="{FF2B5EF4-FFF2-40B4-BE49-F238E27FC236}">
                  <a16:creationId xmlns:a16="http://schemas.microsoft.com/office/drawing/2014/main" id="{2FF6C531-819E-42E7-A60D-77CDD33BFC00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 l="16289" t="16826" r="15774" b="17310"/>
            <a:stretch/>
          </p:blipFill>
          <p:spPr>
            <a:xfrm>
              <a:off x="1390664" y="3419573"/>
              <a:ext cx="3105922" cy="21988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246;p10" descr="Resultado de imagen para video">
              <a:extLst>
                <a:ext uri="{FF2B5EF4-FFF2-40B4-BE49-F238E27FC236}">
                  <a16:creationId xmlns:a16="http://schemas.microsoft.com/office/drawing/2014/main" id="{7BCED625-B1D2-44D3-8DA0-394016CEF745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565759" y="3622875"/>
              <a:ext cx="1607344" cy="160734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" name="Google Shape;247;p10">
              <a:extLst>
                <a:ext uri="{FF2B5EF4-FFF2-40B4-BE49-F238E27FC236}">
                  <a16:creationId xmlns:a16="http://schemas.microsoft.com/office/drawing/2014/main" id="{F3976617-791F-4514-9AF6-4F800855C711}"/>
                </a:ext>
              </a:extLst>
            </p:cNvPr>
            <p:cNvSpPr txBox="1"/>
            <p:nvPr/>
          </p:nvSpPr>
          <p:spPr>
            <a:xfrm>
              <a:off x="6038281" y="2466289"/>
              <a:ext cx="2650025" cy="24346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346472" marR="0" lvl="0" indent="-3429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AutoNum type="alphaLcPeriod"/>
              </a:pPr>
              <a:r>
                <a:rPr lang="es-ES" sz="1200" b="1" i="1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¿Cuál es la finalidad de la fase de empatizar?. 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6472" marR="0" lvl="0" indent="-254000" algn="l" rtl="0">
                <a:lnSpc>
                  <a:spcPct val="90000"/>
                </a:lnSpc>
                <a:spcBef>
                  <a:spcPts val="750"/>
                </a:spcBef>
                <a:spcAft>
                  <a:spcPts val="0"/>
                </a:spcAft>
                <a:buClr>
                  <a:schemeClr val="dk1"/>
                </a:buClr>
                <a:buSzPts val="700"/>
                <a:buFont typeface="Arial"/>
                <a:buNone/>
              </a:pPr>
              <a:endParaRPr sz="4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346472" marR="0" lvl="0" indent="-342900" algn="l" rtl="0">
                <a:lnSpc>
                  <a:spcPct val="90000"/>
                </a:lnSpc>
                <a:spcBef>
                  <a:spcPts val="75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AutoNum type="alphaLcPeriod"/>
              </a:pPr>
              <a:r>
                <a:rPr lang="es-ES" sz="1200" b="1" i="1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¿Qué se necesita para iniciar la fase de empatizar?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6472" marR="0" lvl="0" indent="-330200" algn="l" rtl="0">
                <a:lnSpc>
                  <a:spcPct val="90000"/>
                </a:lnSpc>
                <a:spcBef>
                  <a:spcPts val="750"/>
                </a:spcBef>
                <a:spcAft>
                  <a:spcPts val="0"/>
                </a:spcAft>
                <a:buClr>
                  <a:schemeClr val="dk1"/>
                </a:buClr>
                <a:buSzPts val="100"/>
                <a:buFont typeface="Arial"/>
                <a:buNone/>
              </a:pPr>
              <a:endParaRPr sz="1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346472" marR="0" lvl="0" indent="-342900" algn="l" rtl="0">
                <a:lnSpc>
                  <a:spcPct val="90000"/>
                </a:lnSpc>
                <a:spcBef>
                  <a:spcPts val="75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AutoNum type="alphaLcPeriod"/>
              </a:pPr>
              <a:r>
                <a:rPr lang="es-ES" sz="1200" b="1" i="1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En el ejercicio de la </a:t>
              </a:r>
              <a:r>
                <a:rPr lang="es-ES" sz="1200" b="1" i="1" u="none" strike="noStrike" cap="none">
                  <a:solidFill>
                    <a:srgbClr val="009CE4"/>
                  </a:solidFill>
                  <a:latin typeface="Calibri"/>
                  <a:ea typeface="Calibri"/>
                  <a:cs typeface="Calibri"/>
                  <a:sym typeface="Calibri"/>
                </a:rPr>
                <a:t>billetera </a:t>
              </a:r>
              <a:r>
                <a:rPr lang="es-ES" sz="1200" b="1" i="1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¿Cuál fue el momento donde se apreció la fase empatizar?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7148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CBB506C3-5880-490A-8A36-3BCF77551287}"/>
              </a:ext>
            </a:extLst>
          </p:cNvPr>
          <p:cNvGrpSpPr/>
          <p:nvPr/>
        </p:nvGrpSpPr>
        <p:grpSpPr>
          <a:xfrm>
            <a:off x="39189" y="799652"/>
            <a:ext cx="8699863" cy="4317722"/>
            <a:chOff x="0" y="865949"/>
            <a:chExt cx="9144000" cy="5992050"/>
          </a:xfrm>
        </p:grpSpPr>
        <p:pic>
          <p:nvPicPr>
            <p:cNvPr id="6" name="Google Shape;253;p11" descr="Chica con los brazos abiertos y globos Foto Gratis">
              <a:extLst>
                <a:ext uri="{FF2B5EF4-FFF2-40B4-BE49-F238E27FC236}">
                  <a16:creationId xmlns:a16="http://schemas.microsoft.com/office/drawing/2014/main" id="{B43C9717-AB86-41FB-A9B7-FE975CAA77BA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b="25065"/>
            <a:stretch/>
          </p:blipFill>
          <p:spPr>
            <a:xfrm>
              <a:off x="0" y="1564112"/>
              <a:ext cx="9144000" cy="52938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254;p11">
              <a:extLst>
                <a:ext uri="{FF2B5EF4-FFF2-40B4-BE49-F238E27FC236}">
                  <a16:creationId xmlns:a16="http://schemas.microsoft.com/office/drawing/2014/main" id="{D7A83544-77DD-49A6-9327-DE2D0E1509DA}"/>
                </a:ext>
              </a:extLst>
            </p:cNvPr>
            <p:cNvSpPr/>
            <p:nvPr/>
          </p:nvSpPr>
          <p:spPr>
            <a:xfrm>
              <a:off x="771742" y="865949"/>
              <a:ext cx="5068724" cy="496837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1">
                <a:alpha val="71372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s-ES" sz="18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PRIMERA FASE: EMPATIZAR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57;p11">
              <a:extLst>
                <a:ext uri="{FF2B5EF4-FFF2-40B4-BE49-F238E27FC236}">
                  <a16:creationId xmlns:a16="http://schemas.microsoft.com/office/drawing/2014/main" id="{6FF8816C-A145-48A8-8213-3801BE2E0579}"/>
                </a:ext>
              </a:extLst>
            </p:cNvPr>
            <p:cNvSpPr txBox="1"/>
            <p:nvPr/>
          </p:nvSpPr>
          <p:spPr>
            <a:xfrm>
              <a:off x="4373338" y="1737179"/>
              <a:ext cx="4155883" cy="14677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228600" marR="0" lvl="0" indent="-228600" algn="just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100000"/>
                <a:buFont typeface="Noto Sans Symbols"/>
                <a:buChar char="❑"/>
              </a:pPr>
              <a:r>
                <a:rPr lang="es-E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Empatizar implica sumergirse en un aprendizaje profundo de las posibles necesidades de un tipo de usuario.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28600" marR="0" lvl="0" indent="-228600" algn="just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ct val="100000"/>
                <a:buFont typeface="Noto Sans Symbols"/>
                <a:buChar char="❑"/>
              </a:pPr>
              <a:r>
                <a:rPr lang="es-E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El objetivo de recolectar toda la información posible sobre el usuario.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just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ct val="100000"/>
                <a:buFont typeface="Arial"/>
                <a:buNone/>
              </a:pPr>
              <a:r>
                <a:rPr lang="es-E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		</a:t>
              </a:r>
              <a:r>
                <a:rPr lang="es-ES" sz="105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(Institute of Design al Stanford) 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9" name="Google Shape;258;p11" descr="Resultado de imagen de empatizar design thinking">
              <a:extLst>
                <a:ext uri="{FF2B5EF4-FFF2-40B4-BE49-F238E27FC236}">
                  <a16:creationId xmlns:a16="http://schemas.microsoft.com/office/drawing/2014/main" id="{BDA77E97-3FA5-4273-9577-35DB13AC1CFA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6524" t="8980" r="8705" b="6754"/>
            <a:stretch/>
          </p:blipFill>
          <p:spPr>
            <a:xfrm>
              <a:off x="404087" y="1751528"/>
              <a:ext cx="3565164" cy="3593206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29411"/>
                </a:srgbClr>
              </a:outerShdw>
            </a:effectLst>
          </p:spPr>
        </p:pic>
        <p:sp>
          <p:nvSpPr>
            <p:cNvPr id="10" name="Google Shape;259;p11">
              <a:extLst>
                <a:ext uri="{FF2B5EF4-FFF2-40B4-BE49-F238E27FC236}">
                  <a16:creationId xmlns:a16="http://schemas.microsoft.com/office/drawing/2014/main" id="{65A92088-7C67-4785-BB33-483920E30996}"/>
                </a:ext>
              </a:extLst>
            </p:cNvPr>
            <p:cNvSpPr/>
            <p:nvPr/>
          </p:nvSpPr>
          <p:spPr>
            <a:xfrm>
              <a:off x="1422750" y="4100044"/>
              <a:ext cx="1527839" cy="454091"/>
            </a:xfrm>
            <a:prstGeom prst="rect">
              <a:avLst/>
            </a:prstGeom>
            <a:solidFill>
              <a:srgbClr val="2F89BE"/>
            </a:solidFill>
            <a:ln w="12700" cap="flat" cmpd="sng">
              <a:solidFill>
                <a:srgbClr val="2F89BE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260;p11">
              <a:extLst>
                <a:ext uri="{FF2B5EF4-FFF2-40B4-BE49-F238E27FC236}">
                  <a16:creationId xmlns:a16="http://schemas.microsoft.com/office/drawing/2014/main" id="{5EA47129-BC22-4D43-8929-FB321CEDB87E}"/>
                </a:ext>
              </a:extLst>
            </p:cNvPr>
            <p:cNvSpPr/>
            <p:nvPr/>
          </p:nvSpPr>
          <p:spPr>
            <a:xfrm>
              <a:off x="4301743" y="3204957"/>
              <a:ext cx="4299074" cy="3130683"/>
            </a:xfrm>
            <a:prstGeom prst="roundRect">
              <a:avLst>
                <a:gd name="adj" fmla="val 16667"/>
              </a:avLst>
            </a:prstGeom>
            <a:solidFill>
              <a:srgbClr val="6EB5C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Algunas herramientas que pueden usarse en esta etapa son:</a:t>
              </a:r>
              <a:endPara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801688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Noto Sans Symbols"/>
                <a:buChar char="✔"/>
              </a:pPr>
              <a:r>
                <a:rPr lang="es-ES" sz="105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¿Qué ?, ¿Cómo? y ¿Por qué?</a:t>
              </a:r>
              <a:endParaRPr sz="1050"/>
            </a:p>
            <a:p>
              <a:pPr marL="801688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Noto Sans Symbols"/>
                <a:buChar char="✔"/>
              </a:pPr>
              <a:r>
                <a:rPr lang="es-ES" sz="105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Encuestas</a:t>
              </a:r>
              <a:endParaRPr sz="105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801688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Noto Sans Symbols"/>
                <a:buChar char="✔"/>
              </a:pPr>
              <a:r>
                <a:rPr lang="es-ES" sz="105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El árbol de problemas</a:t>
              </a:r>
              <a:endPara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801688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Noto Sans Symbols"/>
                <a:buChar char="✔"/>
              </a:pPr>
              <a:r>
                <a:rPr lang="es-ES" sz="105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Entrevistas a profundidad</a:t>
              </a:r>
              <a:endPara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801688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Noto Sans Symbols"/>
                <a:buChar char="✔"/>
              </a:pPr>
              <a:r>
                <a:rPr lang="es-ES" sz="105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Observación encubierta</a:t>
              </a:r>
              <a:endPara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801688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Noto Sans Symbols"/>
                <a:buChar char="✔"/>
              </a:pPr>
              <a:r>
                <a:rPr lang="es-ES" sz="105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Mapa de trayectoria</a:t>
              </a:r>
              <a:endPara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801688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Noto Sans Symbols"/>
                <a:buChar char="✔"/>
              </a:pPr>
              <a:r>
                <a:rPr lang="es-ES" sz="105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Mapa de empatía, entre otras</a:t>
              </a:r>
              <a:r>
                <a:rPr lang="es-ES" sz="105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7955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9D106510-9EF3-47CE-8A4A-E504CD24C4B0}"/>
              </a:ext>
            </a:extLst>
          </p:cNvPr>
          <p:cNvGrpSpPr/>
          <p:nvPr/>
        </p:nvGrpSpPr>
        <p:grpSpPr>
          <a:xfrm>
            <a:off x="152342" y="836022"/>
            <a:ext cx="8749766" cy="4214013"/>
            <a:chOff x="329938" y="438346"/>
            <a:chExt cx="8602708" cy="6245432"/>
          </a:xfrm>
        </p:grpSpPr>
        <p:sp>
          <p:nvSpPr>
            <p:cNvPr id="6" name="Google Shape;265;p12">
              <a:extLst>
                <a:ext uri="{FF2B5EF4-FFF2-40B4-BE49-F238E27FC236}">
                  <a16:creationId xmlns:a16="http://schemas.microsoft.com/office/drawing/2014/main" id="{0C37967F-496C-4A6A-AE20-127CBE9B64DD}"/>
                </a:ext>
              </a:extLst>
            </p:cNvPr>
            <p:cNvSpPr txBox="1"/>
            <p:nvPr/>
          </p:nvSpPr>
          <p:spPr>
            <a:xfrm>
              <a:off x="646421" y="4254626"/>
              <a:ext cx="3119402" cy="8229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es-ES" b="1" i="0" u="none" strike="noStrike" cap="none">
                  <a:solidFill>
                    <a:srgbClr val="C48170"/>
                  </a:solidFill>
                  <a:latin typeface="Calibri"/>
                  <a:ea typeface="Calibri"/>
                  <a:cs typeface="Calibri"/>
                  <a:sym typeface="Calibri"/>
                </a:rPr>
                <a:t>OBSERVACIÓN  ENCUBIERTA</a:t>
              </a:r>
              <a:endParaRPr sz="110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;p12">
              <a:extLst>
                <a:ext uri="{FF2B5EF4-FFF2-40B4-BE49-F238E27FC236}">
                  <a16:creationId xmlns:a16="http://schemas.microsoft.com/office/drawing/2014/main" id="{047C6CA7-CD9F-4503-8F67-2C9D50C6B70F}"/>
                </a:ext>
              </a:extLst>
            </p:cNvPr>
            <p:cNvSpPr/>
            <p:nvPr/>
          </p:nvSpPr>
          <p:spPr>
            <a:xfrm>
              <a:off x="329938" y="1503195"/>
              <a:ext cx="8207777" cy="491645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</a:path>
                <a:path w="120000" h="120000" fill="none" extrusionOk="0">
                  <a:moveTo>
                    <a:pt x="-10000" y="0"/>
                  </a:moveTo>
                  <a:close/>
                </a:path>
                <a:path w="120000" h="120000" fill="none" extrusionOk="0">
                  <a:moveTo>
                    <a:pt x="-10000" y="22500"/>
                  </a:moveTo>
                  <a:lnTo>
                    <a:pt x="-46000" y="1350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114300" marR="0" lvl="1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69;p12">
              <a:extLst>
                <a:ext uri="{FF2B5EF4-FFF2-40B4-BE49-F238E27FC236}">
                  <a16:creationId xmlns:a16="http://schemas.microsoft.com/office/drawing/2014/main" id="{26BA2F9C-5035-415B-B376-A67C39969271}"/>
                </a:ext>
              </a:extLst>
            </p:cNvPr>
            <p:cNvSpPr/>
            <p:nvPr/>
          </p:nvSpPr>
          <p:spPr>
            <a:xfrm>
              <a:off x="1942587" y="438346"/>
              <a:ext cx="5258826" cy="496836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1">
                <a:alpha val="71372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Calibri"/>
                <a:buNone/>
              </a:pPr>
              <a:r>
                <a:rPr lang="es-ES" sz="2000" b="1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Aplicando la primera fase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70;p12">
              <a:extLst>
                <a:ext uri="{FF2B5EF4-FFF2-40B4-BE49-F238E27FC236}">
                  <a16:creationId xmlns:a16="http://schemas.microsoft.com/office/drawing/2014/main" id="{54DE2BA2-DEBE-4974-B43E-6F62B336DA39}"/>
                </a:ext>
              </a:extLst>
            </p:cNvPr>
            <p:cNvSpPr/>
            <p:nvPr/>
          </p:nvSpPr>
          <p:spPr>
            <a:xfrm>
              <a:off x="329938" y="5533656"/>
              <a:ext cx="8484124" cy="1150122"/>
            </a:xfrm>
            <a:prstGeom prst="roundRect">
              <a:avLst>
                <a:gd name="adj" fmla="val 16667"/>
              </a:avLst>
            </a:prstGeom>
            <a:solidFill>
              <a:srgbClr val="92D050"/>
            </a:solidFill>
            <a:ln w="9525" cap="flat" cmpd="sng">
              <a:solidFill>
                <a:schemeClr val="dk1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La primera fase nos permite entender los pensamientos, emociones y motivaciones de la persona. Entendiendo las decisiones que esa persona toma y su comportamiento, puedes identificar sus necesidades y diseñar para satisfacerlas.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271;p12">
              <a:extLst>
                <a:ext uri="{FF2B5EF4-FFF2-40B4-BE49-F238E27FC236}">
                  <a16:creationId xmlns:a16="http://schemas.microsoft.com/office/drawing/2014/main" id="{1A9AC9FD-6AF0-4D9C-936F-934AF2F10249}"/>
                </a:ext>
              </a:extLst>
            </p:cNvPr>
            <p:cNvSpPr txBox="1"/>
            <p:nvPr/>
          </p:nvSpPr>
          <p:spPr>
            <a:xfrm>
              <a:off x="6930381" y="4720915"/>
              <a:ext cx="1987061" cy="4222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1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8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ENTREVISTA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" name="Google Shape;272;p12">
              <a:extLst>
                <a:ext uri="{FF2B5EF4-FFF2-40B4-BE49-F238E27FC236}">
                  <a16:creationId xmlns:a16="http://schemas.microsoft.com/office/drawing/2014/main" id="{DC451C49-242C-41D5-8E6C-797A76AD04A0}"/>
                </a:ext>
              </a:extLst>
            </p:cNvPr>
            <p:cNvGrpSpPr/>
            <p:nvPr/>
          </p:nvGrpSpPr>
          <p:grpSpPr>
            <a:xfrm>
              <a:off x="1109445" y="561173"/>
              <a:ext cx="7823201" cy="5563580"/>
              <a:chOff x="-209401" y="-508147"/>
              <a:chExt cx="7823201" cy="5563580"/>
            </a:xfrm>
          </p:grpSpPr>
          <p:sp>
            <p:nvSpPr>
              <p:cNvPr id="16" name="Google Shape;273;p12">
                <a:extLst>
                  <a:ext uri="{FF2B5EF4-FFF2-40B4-BE49-F238E27FC236}">
                    <a16:creationId xmlns:a16="http://schemas.microsoft.com/office/drawing/2014/main" id="{C8731110-7381-43BC-9B06-8E77C8AF76F7}"/>
                  </a:ext>
                </a:extLst>
              </p:cNvPr>
              <p:cNvSpPr/>
              <p:nvPr/>
            </p:nvSpPr>
            <p:spPr>
              <a:xfrm>
                <a:off x="2905027" y="1976256"/>
                <a:ext cx="2415424" cy="2415424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85177" y="19133"/>
                    </a:moveTo>
                    <a:lnTo>
                      <a:pt x="94511" y="11300"/>
                    </a:lnTo>
                    <a:lnTo>
                      <a:pt x="101967" y="17557"/>
                    </a:lnTo>
                    <a:lnTo>
                      <a:pt x="95875" y="28109"/>
                    </a:lnTo>
                    <a:lnTo>
                      <a:pt x="95875" y="28109"/>
                    </a:lnTo>
                    <a:cubicBezTo>
                      <a:pt x="100207" y="32983"/>
                      <a:pt x="103501" y="38688"/>
                      <a:pt x="105555" y="44877"/>
                    </a:cubicBezTo>
                    <a:lnTo>
                      <a:pt x="117740" y="44877"/>
                    </a:lnTo>
                    <a:lnTo>
                      <a:pt x="119431" y="54463"/>
                    </a:lnTo>
                    <a:lnTo>
                      <a:pt x="107980" y="58630"/>
                    </a:lnTo>
                    <a:lnTo>
                      <a:pt x="107980" y="58630"/>
                    </a:lnTo>
                    <a:cubicBezTo>
                      <a:pt x="108167" y="65148"/>
                      <a:pt x="107023" y="71636"/>
                      <a:pt x="104618" y="77697"/>
                    </a:cubicBezTo>
                    <a:lnTo>
                      <a:pt x="113953" y="85530"/>
                    </a:lnTo>
                    <a:lnTo>
                      <a:pt x="109086" y="93960"/>
                    </a:lnTo>
                    <a:lnTo>
                      <a:pt x="97636" y="89792"/>
                    </a:lnTo>
                    <a:cubicBezTo>
                      <a:pt x="93588" y="94905"/>
                      <a:pt x="88542" y="99139"/>
                      <a:pt x="82804" y="102237"/>
                    </a:cubicBezTo>
                    <a:lnTo>
                      <a:pt x="84920" y="114237"/>
                    </a:lnTo>
                    <a:lnTo>
                      <a:pt x="75773" y="117566"/>
                    </a:lnTo>
                    <a:lnTo>
                      <a:pt x="69681" y="107014"/>
                    </a:lnTo>
                    <a:lnTo>
                      <a:pt x="69681" y="107014"/>
                    </a:lnTo>
                    <a:cubicBezTo>
                      <a:pt x="63294" y="108329"/>
                      <a:pt x="56706" y="108329"/>
                      <a:pt x="50319" y="107014"/>
                    </a:cubicBezTo>
                    <a:lnTo>
                      <a:pt x="44227" y="117566"/>
                    </a:lnTo>
                    <a:lnTo>
                      <a:pt x="35080" y="114237"/>
                    </a:lnTo>
                    <a:lnTo>
                      <a:pt x="37196" y="102237"/>
                    </a:lnTo>
                    <a:lnTo>
                      <a:pt x="37196" y="102237"/>
                    </a:lnTo>
                    <a:cubicBezTo>
                      <a:pt x="31458" y="99139"/>
                      <a:pt x="26412" y="94905"/>
                      <a:pt x="22364" y="89792"/>
                    </a:cubicBezTo>
                    <a:lnTo>
                      <a:pt x="10914" y="93960"/>
                    </a:lnTo>
                    <a:lnTo>
                      <a:pt x="6047" y="85530"/>
                    </a:lnTo>
                    <a:lnTo>
                      <a:pt x="15382" y="77697"/>
                    </a:lnTo>
                    <a:lnTo>
                      <a:pt x="15382" y="77697"/>
                    </a:lnTo>
                    <a:cubicBezTo>
                      <a:pt x="12977" y="71636"/>
                      <a:pt x="11833" y="65148"/>
                      <a:pt x="12020" y="58630"/>
                    </a:cubicBezTo>
                    <a:lnTo>
                      <a:pt x="569" y="54463"/>
                    </a:lnTo>
                    <a:lnTo>
                      <a:pt x="2260" y="44877"/>
                    </a:lnTo>
                    <a:lnTo>
                      <a:pt x="14445" y="44877"/>
                    </a:lnTo>
                    <a:lnTo>
                      <a:pt x="14445" y="44877"/>
                    </a:lnTo>
                    <a:cubicBezTo>
                      <a:pt x="16499" y="38688"/>
                      <a:pt x="19793" y="32983"/>
                      <a:pt x="24125" y="28109"/>
                    </a:cubicBezTo>
                    <a:lnTo>
                      <a:pt x="18033" y="17557"/>
                    </a:lnTo>
                    <a:lnTo>
                      <a:pt x="25489" y="11300"/>
                    </a:lnTo>
                    <a:lnTo>
                      <a:pt x="34823" y="19133"/>
                    </a:lnTo>
                    <a:lnTo>
                      <a:pt x="34823" y="19133"/>
                    </a:lnTo>
                    <a:cubicBezTo>
                      <a:pt x="40375" y="15712"/>
                      <a:pt x="46566" y="13459"/>
                      <a:pt x="53017" y="12511"/>
                    </a:cubicBezTo>
                    <a:lnTo>
                      <a:pt x="55133" y="511"/>
                    </a:lnTo>
                    <a:lnTo>
                      <a:pt x="64867" y="511"/>
                    </a:lnTo>
                    <a:lnTo>
                      <a:pt x="66983" y="12511"/>
                    </a:lnTo>
                    <a:lnTo>
                      <a:pt x="66983" y="12511"/>
                    </a:lnTo>
                    <a:cubicBezTo>
                      <a:pt x="73434" y="13459"/>
                      <a:pt x="79625" y="15712"/>
                      <a:pt x="85177" y="1913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100"/>
              </a:p>
            </p:txBody>
          </p:sp>
          <p:sp>
            <p:nvSpPr>
              <p:cNvPr id="17" name="Google Shape;274;p12">
                <a:extLst>
                  <a:ext uri="{FF2B5EF4-FFF2-40B4-BE49-F238E27FC236}">
                    <a16:creationId xmlns:a16="http://schemas.microsoft.com/office/drawing/2014/main" id="{EB49203E-E325-42F8-83FC-A3F5F58FE073}"/>
                  </a:ext>
                </a:extLst>
              </p:cNvPr>
              <p:cNvSpPr txBox="1"/>
              <p:nvPr/>
            </p:nvSpPr>
            <p:spPr>
              <a:xfrm>
                <a:off x="3390635" y="2542058"/>
                <a:ext cx="1444208" cy="12415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82550" tIns="82550" rIns="82550" bIns="825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5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275;p12">
                <a:extLst>
                  <a:ext uri="{FF2B5EF4-FFF2-40B4-BE49-F238E27FC236}">
                    <a16:creationId xmlns:a16="http://schemas.microsoft.com/office/drawing/2014/main" id="{F70EE7D8-30F1-47CA-98E7-87B69F12E3A5}"/>
                  </a:ext>
                </a:extLst>
              </p:cNvPr>
              <p:cNvSpPr/>
              <p:nvPr/>
            </p:nvSpPr>
            <p:spPr>
              <a:xfrm>
                <a:off x="303222" y="1454050"/>
                <a:ext cx="1756672" cy="175667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89790" y="30393"/>
                    </a:moveTo>
                    <a:lnTo>
                      <a:pt x="107494" y="25057"/>
                    </a:lnTo>
                    <a:lnTo>
                      <a:pt x="114008" y="36341"/>
                    </a:lnTo>
                    <a:lnTo>
                      <a:pt x="100535" y="49005"/>
                    </a:lnTo>
                    <a:cubicBezTo>
                      <a:pt x="102488" y="56205"/>
                      <a:pt x="102488" y="63795"/>
                      <a:pt x="100535" y="70995"/>
                    </a:cubicBezTo>
                    <a:lnTo>
                      <a:pt x="114008" y="83659"/>
                    </a:lnTo>
                    <a:lnTo>
                      <a:pt x="107494" y="94943"/>
                    </a:lnTo>
                    <a:lnTo>
                      <a:pt x="89790" y="89607"/>
                    </a:lnTo>
                    <a:lnTo>
                      <a:pt x="89790" y="89607"/>
                    </a:lnTo>
                    <a:cubicBezTo>
                      <a:pt x="84531" y="94898"/>
                      <a:pt x="77957" y="98693"/>
                      <a:pt x="70746" y="100602"/>
                    </a:cubicBezTo>
                    <a:lnTo>
                      <a:pt x="66514" y="118602"/>
                    </a:lnTo>
                    <a:lnTo>
                      <a:pt x="53486" y="118602"/>
                    </a:lnTo>
                    <a:lnTo>
                      <a:pt x="49254" y="100602"/>
                    </a:lnTo>
                    <a:lnTo>
                      <a:pt x="49254" y="100602"/>
                    </a:lnTo>
                    <a:cubicBezTo>
                      <a:pt x="42043" y="98693"/>
                      <a:pt x="35469" y="94898"/>
                      <a:pt x="30210" y="89607"/>
                    </a:cubicBezTo>
                    <a:lnTo>
                      <a:pt x="12506" y="94943"/>
                    </a:lnTo>
                    <a:lnTo>
                      <a:pt x="5992" y="83659"/>
                    </a:lnTo>
                    <a:lnTo>
                      <a:pt x="19465" y="70995"/>
                    </a:lnTo>
                    <a:cubicBezTo>
                      <a:pt x="17512" y="63795"/>
                      <a:pt x="17512" y="56205"/>
                      <a:pt x="19465" y="49005"/>
                    </a:cubicBezTo>
                    <a:lnTo>
                      <a:pt x="5992" y="36341"/>
                    </a:lnTo>
                    <a:lnTo>
                      <a:pt x="12506" y="25057"/>
                    </a:lnTo>
                    <a:lnTo>
                      <a:pt x="30210" y="30393"/>
                    </a:lnTo>
                    <a:lnTo>
                      <a:pt x="30210" y="30393"/>
                    </a:lnTo>
                    <a:cubicBezTo>
                      <a:pt x="35469" y="25102"/>
                      <a:pt x="42043" y="21307"/>
                      <a:pt x="49254" y="19398"/>
                    </a:cubicBezTo>
                    <a:lnTo>
                      <a:pt x="53486" y="1398"/>
                    </a:lnTo>
                    <a:lnTo>
                      <a:pt x="66514" y="1398"/>
                    </a:lnTo>
                    <a:lnTo>
                      <a:pt x="70746" y="19398"/>
                    </a:lnTo>
                    <a:lnTo>
                      <a:pt x="70746" y="19398"/>
                    </a:lnTo>
                    <a:cubicBezTo>
                      <a:pt x="77957" y="21307"/>
                      <a:pt x="84531" y="25102"/>
                      <a:pt x="89790" y="30393"/>
                    </a:cubicBezTo>
                    <a:close/>
                  </a:path>
                </a:pathLst>
              </a:custGeom>
              <a:solidFill>
                <a:srgbClr val="C47F6E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100"/>
              </a:p>
            </p:txBody>
          </p:sp>
          <p:sp>
            <p:nvSpPr>
              <p:cNvPr id="19" name="Google Shape;276;p12">
                <a:extLst>
                  <a:ext uri="{FF2B5EF4-FFF2-40B4-BE49-F238E27FC236}">
                    <a16:creationId xmlns:a16="http://schemas.microsoft.com/office/drawing/2014/main" id="{5841FC15-5973-45E3-9261-3CC050CB1ACA}"/>
                  </a:ext>
                </a:extLst>
              </p:cNvPr>
              <p:cNvSpPr txBox="1"/>
              <p:nvPr/>
            </p:nvSpPr>
            <p:spPr>
              <a:xfrm>
                <a:off x="745469" y="1898970"/>
                <a:ext cx="872178" cy="866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9850" tIns="69850" rIns="69850" bIns="698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77;p12">
                <a:extLst>
                  <a:ext uri="{FF2B5EF4-FFF2-40B4-BE49-F238E27FC236}">
                    <a16:creationId xmlns:a16="http://schemas.microsoft.com/office/drawing/2014/main" id="{67411711-EF62-4797-A711-746CF03687A3}"/>
                  </a:ext>
                </a:extLst>
              </p:cNvPr>
              <p:cNvSpPr/>
              <p:nvPr/>
            </p:nvSpPr>
            <p:spPr>
              <a:xfrm rot="-900000">
                <a:off x="2509570" y="193413"/>
                <a:ext cx="1721180" cy="172118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89790" y="30393"/>
                    </a:moveTo>
                    <a:lnTo>
                      <a:pt x="107494" y="25057"/>
                    </a:lnTo>
                    <a:lnTo>
                      <a:pt x="114008" y="36341"/>
                    </a:lnTo>
                    <a:lnTo>
                      <a:pt x="100535" y="49005"/>
                    </a:lnTo>
                    <a:cubicBezTo>
                      <a:pt x="102488" y="56205"/>
                      <a:pt x="102488" y="63795"/>
                      <a:pt x="100535" y="70995"/>
                    </a:cubicBezTo>
                    <a:lnTo>
                      <a:pt x="114008" y="83659"/>
                    </a:lnTo>
                    <a:lnTo>
                      <a:pt x="107494" y="94943"/>
                    </a:lnTo>
                    <a:lnTo>
                      <a:pt x="89790" y="89607"/>
                    </a:lnTo>
                    <a:lnTo>
                      <a:pt x="89790" y="89607"/>
                    </a:lnTo>
                    <a:cubicBezTo>
                      <a:pt x="84531" y="94898"/>
                      <a:pt x="77957" y="98693"/>
                      <a:pt x="70746" y="100602"/>
                    </a:cubicBezTo>
                    <a:lnTo>
                      <a:pt x="66514" y="118602"/>
                    </a:lnTo>
                    <a:lnTo>
                      <a:pt x="53486" y="118602"/>
                    </a:lnTo>
                    <a:lnTo>
                      <a:pt x="49254" y="100602"/>
                    </a:lnTo>
                    <a:lnTo>
                      <a:pt x="49254" y="100602"/>
                    </a:lnTo>
                    <a:cubicBezTo>
                      <a:pt x="42043" y="98693"/>
                      <a:pt x="35469" y="94898"/>
                      <a:pt x="30210" y="89607"/>
                    </a:cubicBezTo>
                    <a:lnTo>
                      <a:pt x="12506" y="94943"/>
                    </a:lnTo>
                    <a:lnTo>
                      <a:pt x="5992" y="83659"/>
                    </a:lnTo>
                    <a:lnTo>
                      <a:pt x="19465" y="70995"/>
                    </a:lnTo>
                    <a:cubicBezTo>
                      <a:pt x="17512" y="63795"/>
                      <a:pt x="17512" y="56205"/>
                      <a:pt x="19465" y="49005"/>
                    </a:cubicBezTo>
                    <a:lnTo>
                      <a:pt x="5992" y="36341"/>
                    </a:lnTo>
                    <a:lnTo>
                      <a:pt x="12506" y="25057"/>
                    </a:lnTo>
                    <a:lnTo>
                      <a:pt x="30210" y="30393"/>
                    </a:lnTo>
                    <a:lnTo>
                      <a:pt x="30210" y="30393"/>
                    </a:lnTo>
                    <a:cubicBezTo>
                      <a:pt x="35469" y="25102"/>
                      <a:pt x="42043" y="21307"/>
                      <a:pt x="49254" y="19398"/>
                    </a:cubicBezTo>
                    <a:lnTo>
                      <a:pt x="53486" y="1398"/>
                    </a:lnTo>
                    <a:lnTo>
                      <a:pt x="66514" y="1398"/>
                    </a:lnTo>
                    <a:lnTo>
                      <a:pt x="70746" y="19398"/>
                    </a:lnTo>
                    <a:lnTo>
                      <a:pt x="70746" y="19398"/>
                    </a:lnTo>
                    <a:cubicBezTo>
                      <a:pt x="77957" y="21307"/>
                      <a:pt x="84531" y="25102"/>
                      <a:pt x="89790" y="30393"/>
                    </a:cubicBezTo>
                    <a:close/>
                  </a:path>
                </a:pathLst>
              </a:custGeom>
              <a:solidFill>
                <a:srgbClr val="A4A4A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100"/>
              </a:p>
            </p:txBody>
          </p:sp>
          <p:sp>
            <p:nvSpPr>
              <p:cNvPr id="21" name="Google Shape;278;p12">
                <a:extLst>
                  <a:ext uri="{FF2B5EF4-FFF2-40B4-BE49-F238E27FC236}">
                    <a16:creationId xmlns:a16="http://schemas.microsoft.com/office/drawing/2014/main" id="{1CD1CE6D-5744-42B8-BA45-BCDF7138B8CB}"/>
                  </a:ext>
                </a:extLst>
              </p:cNvPr>
              <p:cNvSpPr txBox="1"/>
              <p:nvPr/>
            </p:nvSpPr>
            <p:spPr>
              <a:xfrm>
                <a:off x="2887076" y="570918"/>
                <a:ext cx="966169" cy="9661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77450" tIns="77450" rIns="77450" bIns="774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5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79;p12">
                <a:extLst>
                  <a:ext uri="{FF2B5EF4-FFF2-40B4-BE49-F238E27FC236}">
                    <a16:creationId xmlns:a16="http://schemas.microsoft.com/office/drawing/2014/main" id="{856F8662-C4B6-4518-98FD-C51D30EDEFBE}"/>
                  </a:ext>
                </a:extLst>
              </p:cNvPr>
              <p:cNvSpPr/>
              <p:nvPr/>
            </p:nvSpPr>
            <p:spPr>
              <a:xfrm rot="-1136202">
                <a:off x="2771625" y="1323470"/>
                <a:ext cx="4461230" cy="309174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6044" y="3884"/>
                    </a:moveTo>
                    <a:lnTo>
                      <a:pt x="56044" y="3884"/>
                    </a:lnTo>
                    <a:cubicBezTo>
                      <a:pt x="81433" y="2166"/>
                      <a:pt x="104946" y="17034"/>
                      <a:pt x="113808" y="40412"/>
                    </a:cubicBezTo>
                    <a:cubicBezTo>
                      <a:pt x="122670" y="63790"/>
                      <a:pt x="114766" y="90095"/>
                      <a:pt x="94390" y="105037"/>
                    </a:cubicBezTo>
                    <a:lnTo>
                      <a:pt x="96128" y="107726"/>
                    </a:lnTo>
                    <a:lnTo>
                      <a:pt x="89317" y="105358"/>
                    </a:lnTo>
                    <a:lnTo>
                      <a:pt x="89923" y="98127"/>
                    </a:lnTo>
                    <a:lnTo>
                      <a:pt x="91659" y="100811"/>
                    </a:lnTo>
                    <a:cubicBezTo>
                      <a:pt x="110836" y="87492"/>
                      <a:pt x="118416" y="63791"/>
                      <a:pt x="110261" y="42646"/>
                    </a:cubicBezTo>
                    <a:cubicBezTo>
                      <a:pt x="102106" y="21500"/>
                      <a:pt x="80175" y="7989"/>
                      <a:pt x="56439" y="94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100"/>
              </a:p>
            </p:txBody>
          </p:sp>
          <p:sp>
            <p:nvSpPr>
              <p:cNvPr id="23" name="Google Shape;280;p12">
                <a:extLst>
                  <a:ext uri="{FF2B5EF4-FFF2-40B4-BE49-F238E27FC236}">
                    <a16:creationId xmlns:a16="http://schemas.microsoft.com/office/drawing/2014/main" id="{D067808B-24E4-421F-A6DC-AD000B1E71BC}"/>
                  </a:ext>
                </a:extLst>
              </p:cNvPr>
              <p:cNvSpPr/>
              <p:nvPr/>
            </p:nvSpPr>
            <p:spPr>
              <a:xfrm rot="1551297">
                <a:off x="167980" y="811253"/>
                <a:ext cx="2246344" cy="2246344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8835" y="9410"/>
                    </a:moveTo>
                    <a:lnTo>
                      <a:pt x="41823" y="16553"/>
                    </a:lnTo>
                    <a:lnTo>
                      <a:pt x="41823" y="16553"/>
                    </a:lnTo>
                    <a:cubicBezTo>
                      <a:pt x="23032" y="24414"/>
                      <a:pt x="11425" y="43464"/>
                      <a:pt x="13055" y="63768"/>
                    </a:cubicBezTo>
                    <a:lnTo>
                      <a:pt x="18064" y="62671"/>
                    </a:lnTo>
                    <a:lnTo>
                      <a:pt x="10211" y="70899"/>
                    </a:lnTo>
                    <a:lnTo>
                      <a:pt x="417" y="66534"/>
                    </a:lnTo>
                    <a:lnTo>
                      <a:pt x="5431" y="65437"/>
                    </a:lnTo>
                    <a:lnTo>
                      <a:pt x="5431" y="65437"/>
                    </a:lnTo>
                    <a:cubicBezTo>
                      <a:pt x="3042" y="41449"/>
                      <a:pt x="16596" y="18714"/>
                      <a:pt x="38835" y="9410"/>
                    </a:cubicBezTo>
                    <a:close/>
                  </a:path>
                </a:pathLst>
              </a:custGeom>
              <a:solidFill>
                <a:srgbClr val="C47F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100"/>
              </a:p>
            </p:txBody>
          </p:sp>
          <p:sp>
            <p:nvSpPr>
              <p:cNvPr id="24" name="Google Shape;281;p12">
                <a:extLst>
                  <a:ext uri="{FF2B5EF4-FFF2-40B4-BE49-F238E27FC236}">
                    <a16:creationId xmlns:a16="http://schemas.microsoft.com/office/drawing/2014/main" id="{7E69832B-4C3F-4205-BF56-C438D43189C9}"/>
                  </a:ext>
                </a:extLst>
              </p:cNvPr>
              <p:cNvSpPr/>
              <p:nvPr/>
            </p:nvSpPr>
            <p:spPr>
              <a:xfrm rot="1119170">
                <a:off x="2111444" y="-184437"/>
                <a:ext cx="2422011" cy="2422011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4986" y="64681"/>
                    </a:moveTo>
                    <a:lnTo>
                      <a:pt x="4986" y="64681"/>
                    </a:lnTo>
                    <a:cubicBezTo>
                      <a:pt x="3682" y="49360"/>
                      <a:pt x="8826" y="34190"/>
                      <a:pt x="19179" y="22822"/>
                    </a:cubicBezTo>
                    <a:lnTo>
                      <a:pt x="16020" y="19256"/>
                    </a:lnTo>
                    <a:lnTo>
                      <a:pt x="25771" y="21357"/>
                    </a:lnTo>
                    <a:lnTo>
                      <a:pt x="27129" y="31797"/>
                    </a:lnTo>
                    <a:lnTo>
                      <a:pt x="23972" y="28233"/>
                    </a:lnTo>
                    <a:lnTo>
                      <a:pt x="23972" y="28233"/>
                    </a:lnTo>
                    <a:cubicBezTo>
                      <a:pt x="15304" y="38065"/>
                      <a:pt x="11029" y="51012"/>
                      <a:pt x="12141" y="64072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100"/>
              </a:p>
            </p:txBody>
          </p:sp>
        </p:grpSp>
        <p:sp>
          <p:nvSpPr>
            <p:cNvPr id="12" name="Google Shape;282;p12">
              <a:extLst>
                <a:ext uri="{FF2B5EF4-FFF2-40B4-BE49-F238E27FC236}">
                  <a16:creationId xmlns:a16="http://schemas.microsoft.com/office/drawing/2014/main" id="{53C6C48B-2802-4DB0-AADD-8A6EC237AE19}"/>
                </a:ext>
              </a:extLst>
            </p:cNvPr>
            <p:cNvSpPr txBox="1"/>
            <p:nvPr/>
          </p:nvSpPr>
          <p:spPr>
            <a:xfrm>
              <a:off x="4814320" y="1195931"/>
              <a:ext cx="2730011" cy="357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1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b="1" i="0" u="none" strike="noStrike" cap="none">
                  <a:solidFill>
                    <a:srgbClr val="449F13"/>
                  </a:solidFill>
                  <a:latin typeface="Calibri"/>
                  <a:ea typeface="Calibri"/>
                  <a:cs typeface="Calibri"/>
                  <a:sym typeface="Calibri"/>
                </a:rPr>
                <a:t>ÁRBOL DE PROBLEMAS</a:t>
              </a:r>
              <a:endParaRPr b="0" i="0" u="none" strike="noStrike" cap="none">
                <a:solidFill>
                  <a:srgbClr val="449F1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" name="Google Shape;283;p12">
              <a:extLst>
                <a:ext uri="{FF2B5EF4-FFF2-40B4-BE49-F238E27FC236}">
                  <a16:creationId xmlns:a16="http://schemas.microsoft.com/office/drawing/2014/main" id="{2D519571-9450-4DBF-ACDD-7D5352F113F4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237893" y="1575851"/>
              <a:ext cx="981570" cy="108374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284;p12">
              <a:extLst>
                <a:ext uri="{FF2B5EF4-FFF2-40B4-BE49-F238E27FC236}">
                  <a16:creationId xmlns:a16="http://schemas.microsoft.com/office/drawing/2014/main" id="{C1CAC38B-D2F7-46DB-8BFB-4F5EE983C229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942587" y="2860997"/>
              <a:ext cx="1134813" cy="9599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285;p12">
              <a:extLst>
                <a:ext uri="{FF2B5EF4-FFF2-40B4-BE49-F238E27FC236}">
                  <a16:creationId xmlns:a16="http://schemas.microsoft.com/office/drawing/2014/main" id="{2AC9CC48-536C-4D84-A58C-51EFC99A543C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4716075" y="3451833"/>
              <a:ext cx="1431008" cy="133334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872723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33C95D93-0122-4EC8-8759-BBAE58D806C8}"/>
              </a:ext>
            </a:extLst>
          </p:cNvPr>
          <p:cNvGrpSpPr/>
          <p:nvPr/>
        </p:nvGrpSpPr>
        <p:grpSpPr>
          <a:xfrm>
            <a:off x="433562" y="780228"/>
            <a:ext cx="8122609" cy="4226393"/>
            <a:chOff x="433562" y="558157"/>
            <a:chExt cx="8472280" cy="6205415"/>
          </a:xfrm>
        </p:grpSpPr>
        <p:sp>
          <p:nvSpPr>
            <p:cNvPr id="6" name="Google Shape;290;p13">
              <a:extLst>
                <a:ext uri="{FF2B5EF4-FFF2-40B4-BE49-F238E27FC236}">
                  <a16:creationId xmlns:a16="http://schemas.microsoft.com/office/drawing/2014/main" id="{65852D95-D0AC-40F8-8795-B74359CB6C30}"/>
                </a:ext>
              </a:extLst>
            </p:cNvPr>
            <p:cNvSpPr/>
            <p:nvPr/>
          </p:nvSpPr>
          <p:spPr>
            <a:xfrm>
              <a:off x="2289034" y="558157"/>
              <a:ext cx="4689026" cy="505247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2F89BE">
                <a:alpha val="7137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Calibri"/>
                <a:buNone/>
              </a:pPr>
              <a:r>
                <a:rPr lang="es-ES"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ÁRBOL DE PROBLEMAS</a:t>
              </a:r>
              <a:endParaRPr sz="20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293;p13">
              <a:extLst>
                <a:ext uri="{FF2B5EF4-FFF2-40B4-BE49-F238E27FC236}">
                  <a16:creationId xmlns:a16="http://schemas.microsoft.com/office/drawing/2014/main" id="{65230687-452A-4ECA-8F00-8D869E605772}"/>
                </a:ext>
              </a:extLst>
            </p:cNvPr>
            <p:cNvSpPr txBox="1"/>
            <p:nvPr/>
          </p:nvSpPr>
          <p:spPr>
            <a:xfrm>
              <a:off x="433633" y="1324529"/>
              <a:ext cx="4421100" cy="1220054"/>
            </a:xfrm>
            <a:prstGeom prst="rect">
              <a:avLst/>
            </a:prstGeom>
            <a:solidFill>
              <a:srgbClr val="E9EAE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200" b="0" i="0" u="none" strike="noStrike" cap="none" dirty="0">
                  <a:solidFill>
                    <a:schemeClr val="dk1"/>
                  </a:solidFill>
                  <a:latin typeface="Bookman Old Style"/>
                  <a:ea typeface="Bookman Old Style"/>
                  <a:cs typeface="Bookman Old Style"/>
                  <a:sym typeface="Bookman Old Style"/>
                </a:rPr>
                <a:t>En equipo  describen el problema que resolverán de forma creativa e innovadora.  Para ello redactan un texto teniendo en cuenta las causas y consecuencias del problema.</a:t>
              </a:r>
              <a:endParaRPr sz="1200" b="0" i="0" u="none" strike="noStrike" cap="none" dirty="0">
                <a:solidFill>
                  <a:schemeClr val="dk1"/>
                </a:solidFill>
                <a:latin typeface="Bookman Old Style"/>
                <a:ea typeface="Bookman Old Style"/>
                <a:cs typeface="Bookman Old Style"/>
                <a:sym typeface="Bookman Old Style"/>
              </a:endParaRPr>
            </a:p>
          </p:txBody>
        </p:sp>
        <p:pic>
          <p:nvPicPr>
            <p:cNvPr id="8" name="Google Shape;294;p13">
              <a:extLst>
                <a:ext uri="{FF2B5EF4-FFF2-40B4-BE49-F238E27FC236}">
                  <a16:creationId xmlns:a16="http://schemas.microsoft.com/office/drawing/2014/main" id="{8AB1F5B9-A2D9-45AB-9070-5838978EBFEF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33562" y="2801816"/>
              <a:ext cx="4421171" cy="34143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Google Shape;295;p13" descr="árbol de problemas Archivos - Evaluación y Desarrollo">
              <a:extLst>
                <a:ext uri="{FF2B5EF4-FFF2-40B4-BE49-F238E27FC236}">
                  <a16:creationId xmlns:a16="http://schemas.microsoft.com/office/drawing/2014/main" id="{D4844FF8-9959-404A-82AA-67E57394B8A0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5050278" y="1267235"/>
              <a:ext cx="3855564" cy="430438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</p:spPr>
        </p:pic>
        <p:pic>
          <p:nvPicPr>
            <p:cNvPr id="10" name="Google Shape;296;p13">
              <a:extLst>
                <a:ext uri="{FF2B5EF4-FFF2-40B4-BE49-F238E27FC236}">
                  <a16:creationId xmlns:a16="http://schemas.microsoft.com/office/drawing/2014/main" id="{F172A835-7FD2-481F-BC41-5AFD6AECE184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5050278" y="5571615"/>
              <a:ext cx="3855564" cy="1191957"/>
            </a:xfrm>
            <a:prstGeom prst="ellipse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942870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D12D4209-4947-4473-8B27-59E272F20147}"/>
              </a:ext>
            </a:extLst>
          </p:cNvPr>
          <p:cNvGrpSpPr/>
          <p:nvPr/>
        </p:nvGrpSpPr>
        <p:grpSpPr>
          <a:xfrm>
            <a:off x="424007" y="796145"/>
            <a:ext cx="8206436" cy="4163660"/>
            <a:chOff x="310547" y="235734"/>
            <a:chExt cx="8650064" cy="6058534"/>
          </a:xfrm>
        </p:grpSpPr>
        <p:sp>
          <p:nvSpPr>
            <p:cNvPr id="6" name="Google Shape;301;p14">
              <a:extLst>
                <a:ext uri="{FF2B5EF4-FFF2-40B4-BE49-F238E27FC236}">
                  <a16:creationId xmlns:a16="http://schemas.microsoft.com/office/drawing/2014/main" id="{15547BB2-D9AA-4BD3-899C-1C6F9DABF0DA}"/>
                </a:ext>
              </a:extLst>
            </p:cNvPr>
            <p:cNvSpPr/>
            <p:nvPr/>
          </p:nvSpPr>
          <p:spPr>
            <a:xfrm>
              <a:off x="1182487" y="235734"/>
              <a:ext cx="6223169" cy="508581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FF4B4B">
                <a:alpha val="7137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s-ES" sz="18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ÁRBOL DE PROBLEMAS – CASO: MARÍA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304;p14">
              <a:extLst>
                <a:ext uri="{FF2B5EF4-FFF2-40B4-BE49-F238E27FC236}">
                  <a16:creationId xmlns:a16="http://schemas.microsoft.com/office/drawing/2014/main" id="{FCE0A049-69E4-4FFC-9990-C9E18F048AB4}"/>
                </a:ext>
              </a:extLst>
            </p:cNvPr>
            <p:cNvSpPr/>
            <p:nvPr/>
          </p:nvSpPr>
          <p:spPr>
            <a:xfrm>
              <a:off x="539552" y="5790501"/>
              <a:ext cx="3575247" cy="503767"/>
            </a:xfrm>
            <a:prstGeom prst="rect">
              <a:avLst/>
            </a:prstGeom>
            <a:solidFill>
              <a:srgbClr val="E0E5D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100" b="0" i="0" u="none" strike="noStrike" cap="none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Ella es María, está casada y tienes dos hijos. 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" name="Google Shape;305;p14">
              <a:extLst>
                <a:ext uri="{FF2B5EF4-FFF2-40B4-BE49-F238E27FC236}">
                  <a16:creationId xmlns:a16="http://schemas.microsoft.com/office/drawing/2014/main" id="{0B36F5AF-86E0-4578-A4DD-04B1281C1E09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10547" y="1491766"/>
              <a:ext cx="4449443" cy="3654053"/>
            </a:xfrm>
            <a:prstGeom prst="roundRect">
              <a:avLst>
                <a:gd name="adj" fmla="val 11111"/>
              </a:avLst>
            </a:prstGeom>
            <a:noFill/>
            <a:ln w="190500" cap="rnd" cmpd="sng">
              <a:solidFill>
                <a:srgbClr val="C8C6B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1600" dist="50800" dir="7200000" algn="tl" rotWithShape="0">
                <a:srgbClr val="000000">
                  <a:alpha val="44313"/>
                </a:srgbClr>
              </a:outerShdw>
            </a:effectLst>
          </p:spPr>
        </p:pic>
        <p:sp>
          <p:nvSpPr>
            <p:cNvPr id="9" name="Google Shape;306;p14">
              <a:extLst>
                <a:ext uri="{FF2B5EF4-FFF2-40B4-BE49-F238E27FC236}">
                  <a16:creationId xmlns:a16="http://schemas.microsoft.com/office/drawing/2014/main" id="{E0C524EB-1A54-4A04-80A0-15DF18B9B3F7}"/>
                </a:ext>
              </a:extLst>
            </p:cNvPr>
            <p:cNvSpPr txBox="1"/>
            <p:nvPr/>
          </p:nvSpPr>
          <p:spPr>
            <a:xfrm>
              <a:off x="5240917" y="5190337"/>
              <a:ext cx="1681766" cy="940415"/>
            </a:xfrm>
            <a:prstGeom prst="rect">
              <a:avLst/>
            </a:prstGeom>
            <a:solidFill>
              <a:srgbClr val="E1EFD8"/>
            </a:solidFill>
            <a:ln w="28575" cap="flat" cmpd="sng">
              <a:solidFill>
                <a:srgbClr val="00206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Aislamiento social, no contacto con seres queridos. 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307;p14">
              <a:extLst>
                <a:ext uri="{FF2B5EF4-FFF2-40B4-BE49-F238E27FC236}">
                  <a16:creationId xmlns:a16="http://schemas.microsoft.com/office/drawing/2014/main" id="{FFDD01A5-4846-4292-B3A5-4DC72A9B973D}"/>
                </a:ext>
              </a:extLst>
            </p:cNvPr>
            <p:cNvSpPr txBox="1"/>
            <p:nvPr/>
          </p:nvSpPr>
          <p:spPr>
            <a:xfrm>
              <a:off x="5111178" y="3661969"/>
              <a:ext cx="3735883" cy="626925"/>
            </a:xfrm>
            <a:prstGeom prst="rect">
              <a:avLst/>
            </a:prstGeom>
            <a:solidFill>
              <a:srgbClr val="FBE4D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100" b="1" i="0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María no sabe que hacer con todo el tiempo libre en su hogar.</a:t>
              </a:r>
              <a:endParaRPr sz="1000" b="1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" name="Google Shape;308;p14">
              <a:extLst>
                <a:ext uri="{FF2B5EF4-FFF2-40B4-BE49-F238E27FC236}">
                  <a16:creationId xmlns:a16="http://schemas.microsoft.com/office/drawing/2014/main" id="{20B14471-D53C-404D-B30C-02966BCC29C5}"/>
                </a:ext>
              </a:extLst>
            </p:cNvPr>
            <p:cNvSpPr txBox="1"/>
            <p:nvPr/>
          </p:nvSpPr>
          <p:spPr>
            <a:xfrm>
              <a:off x="5142743" y="4728262"/>
              <a:ext cx="1574276" cy="4030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200" b="1" i="1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Causas</a:t>
              </a:r>
              <a:endParaRPr sz="1050" b="0" i="1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2" name="Google Shape;309;p14">
              <a:extLst>
                <a:ext uri="{FF2B5EF4-FFF2-40B4-BE49-F238E27FC236}">
                  <a16:creationId xmlns:a16="http://schemas.microsoft.com/office/drawing/2014/main" id="{7193D1CB-E29D-493C-B0F8-C2FDA76B7EFF}"/>
                </a:ext>
              </a:extLst>
            </p:cNvPr>
            <p:cNvSpPr txBox="1"/>
            <p:nvPr/>
          </p:nvSpPr>
          <p:spPr>
            <a:xfrm>
              <a:off x="5018389" y="3307998"/>
              <a:ext cx="1574276" cy="4477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s-ES" b="1" i="1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Problemas</a:t>
              </a:r>
              <a:endParaRPr sz="1100" b="1" i="1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3" name="Google Shape;310;p14">
              <a:extLst>
                <a:ext uri="{FF2B5EF4-FFF2-40B4-BE49-F238E27FC236}">
                  <a16:creationId xmlns:a16="http://schemas.microsoft.com/office/drawing/2014/main" id="{F5C51AC9-ABF3-4518-8CDE-6E6BF0B8E895}"/>
                </a:ext>
              </a:extLst>
            </p:cNvPr>
            <p:cNvSpPr txBox="1"/>
            <p:nvPr/>
          </p:nvSpPr>
          <p:spPr>
            <a:xfrm>
              <a:off x="5018389" y="1159443"/>
              <a:ext cx="1574276" cy="4030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200" b="1" i="1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Consecuencias</a:t>
              </a:r>
              <a:endParaRPr sz="105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311;p14">
              <a:extLst>
                <a:ext uri="{FF2B5EF4-FFF2-40B4-BE49-F238E27FC236}">
                  <a16:creationId xmlns:a16="http://schemas.microsoft.com/office/drawing/2014/main" id="{62B78369-0E7C-4DF8-B582-4D975E79533E}"/>
                </a:ext>
              </a:extLst>
            </p:cNvPr>
            <p:cNvSpPr txBox="1"/>
            <p:nvPr/>
          </p:nvSpPr>
          <p:spPr>
            <a:xfrm>
              <a:off x="7136991" y="5170033"/>
              <a:ext cx="1823620" cy="940415"/>
            </a:xfrm>
            <a:prstGeom prst="rect">
              <a:avLst/>
            </a:prstGeom>
            <a:solidFill>
              <a:srgbClr val="E1EFD8"/>
            </a:solidFill>
            <a:ln w="28575" cap="flat" cmpd="sng">
              <a:solidFill>
                <a:srgbClr val="00206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Limitación de espacios de entretenimiento y recreación.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312;p14">
              <a:extLst>
                <a:ext uri="{FF2B5EF4-FFF2-40B4-BE49-F238E27FC236}">
                  <a16:creationId xmlns:a16="http://schemas.microsoft.com/office/drawing/2014/main" id="{AF11C626-A2F1-4367-8632-E990390A6B22}"/>
                </a:ext>
              </a:extLst>
            </p:cNvPr>
            <p:cNvSpPr txBox="1"/>
            <p:nvPr/>
          </p:nvSpPr>
          <p:spPr>
            <a:xfrm>
              <a:off x="5061941" y="1624365"/>
              <a:ext cx="1681767" cy="940415"/>
            </a:xfrm>
            <a:prstGeom prst="rect">
              <a:avLst/>
            </a:prstGeom>
            <a:solidFill>
              <a:srgbClr val="BBD6EE"/>
            </a:solidFill>
            <a:ln w="28575" cap="flat" cmpd="sng">
              <a:solidFill>
                <a:srgbClr val="00206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Aburrimiento, y tiempo muerto que no se aprovecha.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313;p14">
              <a:extLst>
                <a:ext uri="{FF2B5EF4-FFF2-40B4-BE49-F238E27FC236}">
                  <a16:creationId xmlns:a16="http://schemas.microsoft.com/office/drawing/2014/main" id="{5A6DBFA9-90C7-43A7-8A44-7C054A122F65}"/>
                </a:ext>
              </a:extLst>
            </p:cNvPr>
            <p:cNvSpPr txBox="1"/>
            <p:nvPr/>
          </p:nvSpPr>
          <p:spPr>
            <a:xfrm>
              <a:off x="7002107" y="1736754"/>
              <a:ext cx="1574275" cy="671708"/>
            </a:xfrm>
            <a:prstGeom prst="rect">
              <a:avLst/>
            </a:prstGeom>
            <a:solidFill>
              <a:srgbClr val="BBD6EE"/>
            </a:solidFill>
            <a:ln w="28575" cap="flat" cmpd="sng">
              <a:solidFill>
                <a:srgbClr val="00206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Estrés, o ansiedad por el asilamiento.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314;p14">
              <a:extLst>
                <a:ext uri="{FF2B5EF4-FFF2-40B4-BE49-F238E27FC236}">
                  <a16:creationId xmlns:a16="http://schemas.microsoft.com/office/drawing/2014/main" id="{D8AD461E-189C-4670-84DF-8715A109CC70}"/>
                </a:ext>
              </a:extLst>
            </p:cNvPr>
            <p:cNvSpPr/>
            <p:nvPr/>
          </p:nvSpPr>
          <p:spPr>
            <a:xfrm rot="-7556022">
              <a:off x="6208290" y="3085781"/>
              <a:ext cx="689541" cy="220497"/>
            </a:xfrm>
            <a:prstGeom prst="striped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2700" cap="flat" cmpd="sng">
              <a:solidFill>
                <a:srgbClr val="AC5B2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15;p14">
              <a:extLst>
                <a:ext uri="{FF2B5EF4-FFF2-40B4-BE49-F238E27FC236}">
                  <a16:creationId xmlns:a16="http://schemas.microsoft.com/office/drawing/2014/main" id="{B014D702-8CBB-4AF4-9E31-3C3A7DEC834A}"/>
                </a:ext>
              </a:extLst>
            </p:cNvPr>
            <p:cNvSpPr/>
            <p:nvPr/>
          </p:nvSpPr>
          <p:spPr>
            <a:xfrm rot="-2947095">
              <a:off x="7060886" y="3089565"/>
              <a:ext cx="689541" cy="220497"/>
            </a:xfrm>
            <a:prstGeom prst="striped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2700" cap="flat" cmpd="sng">
              <a:solidFill>
                <a:srgbClr val="AC5B2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16;p14">
              <a:extLst>
                <a:ext uri="{FF2B5EF4-FFF2-40B4-BE49-F238E27FC236}">
                  <a16:creationId xmlns:a16="http://schemas.microsoft.com/office/drawing/2014/main" id="{38B69525-9C6A-444A-8008-EA20B712694D}"/>
                </a:ext>
              </a:extLst>
            </p:cNvPr>
            <p:cNvSpPr/>
            <p:nvPr/>
          </p:nvSpPr>
          <p:spPr>
            <a:xfrm rot="-2930067">
              <a:off x="6399703" y="4615505"/>
              <a:ext cx="634632" cy="197880"/>
            </a:xfrm>
            <a:prstGeom prst="striped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2700" cap="flat" cmpd="sng">
              <a:solidFill>
                <a:srgbClr val="AC5B2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17;p14">
              <a:extLst>
                <a:ext uri="{FF2B5EF4-FFF2-40B4-BE49-F238E27FC236}">
                  <a16:creationId xmlns:a16="http://schemas.microsoft.com/office/drawing/2014/main" id="{674FF769-6103-4E42-A615-6723028F2463}"/>
                </a:ext>
              </a:extLst>
            </p:cNvPr>
            <p:cNvSpPr/>
            <p:nvPr/>
          </p:nvSpPr>
          <p:spPr>
            <a:xfrm rot="-7766546">
              <a:off x="7170485" y="4636382"/>
              <a:ext cx="689541" cy="220497"/>
            </a:xfrm>
            <a:prstGeom prst="stripedRightArrow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 w="12700" cap="flat" cmpd="sng">
              <a:solidFill>
                <a:srgbClr val="AC5B2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1" name="Google Shape;318;p14">
              <a:extLst>
                <a:ext uri="{FF2B5EF4-FFF2-40B4-BE49-F238E27FC236}">
                  <a16:creationId xmlns:a16="http://schemas.microsoft.com/office/drawing/2014/main" id="{70CE01F5-A22F-4BF8-AB00-9D127CEA9EC9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719861" y="331335"/>
              <a:ext cx="981570" cy="1083741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657646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0D603F79-BFD2-4444-A30D-7F6744985077}"/>
              </a:ext>
            </a:extLst>
          </p:cNvPr>
          <p:cNvGrpSpPr/>
          <p:nvPr/>
        </p:nvGrpSpPr>
        <p:grpSpPr>
          <a:xfrm>
            <a:off x="437912" y="817980"/>
            <a:ext cx="8178625" cy="4119989"/>
            <a:chOff x="299169" y="265516"/>
            <a:chExt cx="8844831" cy="6626523"/>
          </a:xfrm>
        </p:grpSpPr>
        <p:sp>
          <p:nvSpPr>
            <p:cNvPr id="6" name="Google Shape;323;p15">
              <a:extLst>
                <a:ext uri="{FF2B5EF4-FFF2-40B4-BE49-F238E27FC236}">
                  <a16:creationId xmlns:a16="http://schemas.microsoft.com/office/drawing/2014/main" id="{B4CF7CD2-F194-4935-B9F1-6EA72946C25E}"/>
                </a:ext>
              </a:extLst>
            </p:cNvPr>
            <p:cNvSpPr/>
            <p:nvPr/>
          </p:nvSpPr>
          <p:spPr>
            <a:xfrm>
              <a:off x="1557770" y="446194"/>
              <a:ext cx="5680428" cy="505247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2F89BE">
                <a:alpha val="7137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Calibri"/>
                <a:buNone/>
              </a:pPr>
              <a:r>
                <a:rPr lang="es-ES" sz="16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OBSERVACIÓN ENCUBIERTA</a:t>
              </a:r>
              <a:endParaRPr sz="18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26;p15">
              <a:extLst>
                <a:ext uri="{FF2B5EF4-FFF2-40B4-BE49-F238E27FC236}">
                  <a16:creationId xmlns:a16="http://schemas.microsoft.com/office/drawing/2014/main" id="{76BC7FF4-3DBD-4FA8-8D52-7A410D57BF45}"/>
                </a:ext>
              </a:extLst>
            </p:cNvPr>
            <p:cNvSpPr txBox="1"/>
            <p:nvPr/>
          </p:nvSpPr>
          <p:spPr>
            <a:xfrm>
              <a:off x="3709589" y="1315628"/>
              <a:ext cx="5122331" cy="2082197"/>
            </a:xfrm>
            <a:prstGeom prst="rect">
              <a:avLst/>
            </a:prstGeom>
            <a:solidFill>
              <a:srgbClr val="CBE2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rmAutofit/>
            </a:bodyPr>
            <a:lstStyle/>
            <a:p>
              <a:pPr marL="228600" marR="0" lvl="0" indent="-228600" algn="just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Char char="•"/>
              </a:pPr>
              <a:r>
                <a:rPr lang="es-ES" sz="12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Consiste en observar a un usuario interactuando con su producto, servicio o prototipo, sin que sepa que esta siendo evaluado. Busca obtener información objetiva sin interferir. No desea provocar ninguna influencia (Dyer, </a:t>
              </a:r>
              <a:r>
                <a:rPr lang="es-ES" sz="1200" b="0" i="0" u="none" strike="noStrike" cap="none" dirty="0" err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Gregersen</a:t>
              </a:r>
              <a:r>
                <a:rPr lang="es-ES" sz="12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y Christensen, 2012).</a:t>
              </a:r>
              <a:endParaRPr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27;p15">
              <a:extLst>
                <a:ext uri="{FF2B5EF4-FFF2-40B4-BE49-F238E27FC236}">
                  <a16:creationId xmlns:a16="http://schemas.microsoft.com/office/drawing/2014/main" id="{67622516-9D19-4706-9E6A-C272F8E831EB}"/>
                </a:ext>
              </a:extLst>
            </p:cNvPr>
            <p:cNvSpPr txBox="1"/>
            <p:nvPr/>
          </p:nvSpPr>
          <p:spPr>
            <a:xfrm>
              <a:off x="3709587" y="6248574"/>
              <a:ext cx="5122331" cy="643465"/>
            </a:xfrm>
            <a:prstGeom prst="rect">
              <a:avLst/>
            </a:prstGeom>
            <a:solidFill>
              <a:srgbClr val="EDD4D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s-ES" sz="10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Ojo</a:t>
              </a:r>
              <a:r>
                <a:rPr lang="es-ES" sz="1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: </a:t>
              </a:r>
              <a:r>
                <a:rPr lang="es-ES" sz="1000" b="0" i="1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Utiliza una cámara fotográfica,  filmadora o celular para grabar todo la observación encubierta</a:t>
              </a:r>
              <a:r>
                <a:rPr lang="es-ES" sz="10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. </a:t>
              </a:r>
              <a:endPara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" name="Google Shape;328;p15" descr="Tips para grabar mejor con tu celular - ASEA - Medium">
              <a:extLst>
                <a:ext uri="{FF2B5EF4-FFF2-40B4-BE49-F238E27FC236}">
                  <a16:creationId xmlns:a16="http://schemas.microsoft.com/office/drawing/2014/main" id="{3E79A1D2-BE88-47AA-B6B8-C449D838E23B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99169" y="1056068"/>
              <a:ext cx="3255400" cy="244976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10" name="Google Shape;329;p15">
              <a:extLst>
                <a:ext uri="{FF2B5EF4-FFF2-40B4-BE49-F238E27FC236}">
                  <a16:creationId xmlns:a16="http://schemas.microsoft.com/office/drawing/2014/main" id="{606722F8-F124-480E-A604-6CBB81056A5E}"/>
                </a:ext>
              </a:extLst>
            </p:cNvPr>
            <p:cNvSpPr txBox="1"/>
            <p:nvPr/>
          </p:nvSpPr>
          <p:spPr>
            <a:xfrm>
              <a:off x="3709588" y="3505835"/>
              <a:ext cx="5122331" cy="2634729"/>
            </a:xfrm>
            <a:prstGeom prst="rect">
              <a:avLst/>
            </a:prstGeom>
            <a:solidFill>
              <a:srgbClr val="F5EBE1"/>
            </a:solidFill>
            <a:ln w="9525" cap="flat" cmpd="sng">
              <a:solidFill>
                <a:srgbClr val="0C0C0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457200" marR="0" lvl="0" indent="-22860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Día y hora de la observación………………………………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-22860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Tiempo de observación ……………………………………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-22860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Describir el contexto del lugar de la observación ……………………………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……………………………………………………………………………….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………………………………………………………………………………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………………………………………………………………………………..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-22860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Descripción del problema del usuario: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d.1. Lenguaje no verbal (emociones y gestos)………………………………..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…………………………………………………………………………………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………………………………………………………………………………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d.2. Expresiones que dice ………………………………………………….....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………………………………………………………………………………..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45720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……………………………………………………………………………….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90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s-ES" sz="800" b="0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 </a:t>
              </a:r>
              <a:endParaRPr sz="8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11" name="Google Shape;330;p15" descr="observacion investigacion cualitativa">
              <a:extLst>
                <a:ext uri="{FF2B5EF4-FFF2-40B4-BE49-F238E27FC236}">
                  <a16:creationId xmlns:a16="http://schemas.microsoft.com/office/drawing/2014/main" id="{933ECF19-1138-41AB-8CAB-F81B5C7370F4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12079" y="3690288"/>
              <a:ext cx="2976646" cy="3081506"/>
            </a:xfrm>
            <a:prstGeom prst="ellipse">
              <a:avLst/>
            </a:prstGeom>
            <a:noFill/>
            <a:ln w="63500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0" dist="292100" dir="5400000" sx="-80000" sy="-18000" rotWithShape="0">
                <a:srgbClr val="000000">
                  <a:alpha val="21960"/>
                </a:srgbClr>
              </a:outerShdw>
            </a:effectLst>
          </p:spPr>
        </p:pic>
        <p:pic>
          <p:nvPicPr>
            <p:cNvPr id="12" name="Google Shape;331;p15">
              <a:extLst>
                <a:ext uri="{FF2B5EF4-FFF2-40B4-BE49-F238E27FC236}">
                  <a16:creationId xmlns:a16="http://schemas.microsoft.com/office/drawing/2014/main" id="{C019145E-C99A-47BD-BD62-B88037A77F37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543564" y="265516"/>
              <a:ext cx="1134813" cy="9599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332;p15">
              <a:extLst>
                <a:ext uri="{FF2B5EF4-FFF2-40B4-BE49-F238E27FC236}">
                  <a16:creationId xmlns:a16="http://schemas.microsoft.com/office/drawing/2014/main" id="{CF80E992-1268-46AB-8E98-146FF9D6FB2C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 rot="1774112">
              <a:off x="7696419" y="3505835"/>
              <a:ext cx="1447581" cy="139199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74473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03D19EC0-9AEF-4F37-8B79-03E7B9DAC6C2}"/>
              </a:ext>
            </a:extLst>
          </p:cNvPr>
          <p:cNvGrpSpPr/>
          <p:nvPr/>
        </p:nvGrpSpPr>
        <p:grpSpPr>
          <a:xfrm>
            <a:off x="0" y="742392"/>
            <a:ext cx="8804366" cy="4409296"/>
            <a:chOff x="-16298" y="348254"/>
            <a:chExt cx="9144000" cy="6473264"/>
          </a:xfrm>
        </p:grpSpPr>
        <p:pic>
          <p:nvPicPr>
            <p:cNvPr id="6" name="Google Shape;337;p16" descr="Chica con los brazos abiertos y globos Foto Gratis">
              <a:extLst>
                <a:ext uri="{FF2B5EF4-FFF2-40B4-BE49-F238E27FC236}">
                  <a16:creationId xmlns:a16="http://schemas.microsoft.com/office/drawing/2014/main" id="{4D7B6D08-14AA-412A-A510-A73586B9FA7D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b="25065"/>
            <a:stretch/>
          </p:blipFill>
          <p:spPr>
            <a:xfrm>
              <a:off x="-16298" y="951949"/>
              <a:ext cx="9144000" cy="58695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340;p16">
              <a:extLst>
                <a:ext uri="{FF2B5EF4-FFF2-40B4-BE49-F238E27FC236}">
                  <a16:creationId xmlns:a16="http://schemas.microsoft.com/office/drawing/2014/main" id="{28124B1E-BB6A-4296-B743-3C8BD86664CD}"/>
                </a:ext>
              </a:extLst>
            </p:cNvPr>
            <p:cNvSpPr/>
            <p:nvPr/>
          </p:nvSpPr>
          <p:spPr>
            <a:xfrm>
              <a:off x="269776" y="5854731"/>
              <a:ext cx="2165923" cy="902859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C000"/>
            </a:solidFill>
            <a:ln w="12700" cap="flat" cmpd="sng">
              <a:solidFill>
                <a:srgbClr val="00206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lang="es-ES" sz="1100" b="1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Tomar en cuenta¡</a:t>
              </a:r>
              <a:endParaRPr sz="11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" name="Google Shape;341;p16">
              <a:extLst>
                <a:ext uri="{FF2B5EF4-FFF2-40B4-BE49-F238E27FC236}">
                  <a16:creationId xmlns:a16="http://schemas.microsoft.com/office/drawing/2014/main" id="{F394FA92-3EB4-43BF-9BBF-BA511009C36B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9524" t="28764" r="29558" b="19310"/>
            <a:stretch/>
          </p:blipFill>
          <p:spPr>
            <a:xfrm>
              <a:off x="3515932" y="4802806"/>
              <a:ext cx="5463887" cy="1990071"/>
            </a:xfrm>
            <a:prstGeom prst="roundRect">
              <a:avLst>
                <a:gd name="adj" fmla="val 8594"/>
              </a:avLst>
            </a:prstGeom>
            <a:solidFill>
              <a:srgbClr val="ECECEC"/>
            </a:solidFill>
            <a:ln>
              <a:noFill/>
            </a:ln>
            <a:effectLst>
              <a:reflection stA="38000" endPos="28000" dist="5000" dir="5400000" sy="-100000" algn="bl" rotWithShape="0"/>
            </a:effectLst>
          </p:spPr>
        </p:pic>
        <p:sp>
          <p:nvSpPr>
            <p:cNvPr id="9" name="Google Shape;342;p16">
              <a:extLst>
                <a:ext uri="{FF2B5EF4-FFF2-40B4-BE49-F238E27FC236}">
                  <a16:creationId xmlns:a16="http://schemas.microsoft.com/office/drawing/2014/main" id="{D98239A4-2F5E-4985-8338-8F3828A63A70}"/>
                </a:ext>
              </a:extLst>
            </p:cNvPr>
            <p:cNvSpPr/>
            <p:nvPr/>
          </p:nvSpPr>
          <p:spPr>
            <a:xfrm>
              <a:off x="151710" y="1098396"/>
              <a:ext cx="5842522" cy="3786781"/>
            </a:xfrm>
            <a:prstGeom prst="roundRect">
              <a:avLst>
                <a:gd name="adj" fmla="val 16667"/>
              </a:avLst>
            </a:prstGeom>
            <a:solidFill>
              <a:srgbClr val="A0E0F1"/>
            </a:solidFill>
            <a:ln w="9525" cap="flat" cmpd="sng">
              <a:solidFill>
                <a:schemeClr val="dk1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05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Cómo entrevistar para empatiza</a:t>
              </a:r>
              <a:r>
                <a:rPr lang="es-ES" sz="105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r:</a:t>
              </a:r>
              <a:endParaRPr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85750" marR="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✔"/>
              </a:pPr>
              <a:r>
                <a:rPr lang="es-ES" sz="1000" b="0" i="0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Pregunta por qué.</a:t>
              </a:r>
              <a:endParaRPr sz="10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285750" marR="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✔"/>
              </a:pPr>
              <a:r>
                <a:rPr lang="es-ES" sz="1000" b="0" i="0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Incentiva las historias.</a:t>
              </a:r>
              <a:endParaRPr sz="10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285750" marR="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✔"/>
              </a:pPr>
              <a:r>
                <a:rPr lang="es-ES" sz="1000" b="0" i="0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Pon atención al lenguaje no verbal.</a:t>
              </a:r>
              <a:endParaRPr sz="10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285750" marR="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✔"/>
              </a:pPr>
              <a:r>
                <a:rPr lang="es-ES" sz="1000" b="0" i="0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No le temas al silencio.</a:t>
              </a:r>
              <a:endParaRPr sz="10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285750" marR="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✔"/>
              </a:pPr>
              <a:r>
                <a:rPr lang="es-ES" sz="1000" b="0" i="0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No sugieras respuestas.</a:t>
              </a:r>
              <a:endParaRPr sz="10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285750" marR="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✔"/>
              </a:pPr>
              <a:r>
                <a:rPr lang="es-ES" sz="1000" b="0" i="0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Has preguntas de manera neutral.</a:t>
              </a:r>
              <a:endParaRPr sz="10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285750" marR="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✔"/>
              </a:pPr>
              <a:r>
                <a:rPr lang="es-ES" sz="1000" b="0" i="0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No hagas preguntas binarias.</a:t>
              </a:r>
              <a:endParaRPr sz="10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285750" marR="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✔"/>
              </a:pPr>
              <a:r>
                <a:rPr lang="es-ES" sz="1000" b="0" i="0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Haz una pregunta por vez, una persona a la vez</a:t>
              </a:r>
              <a:endParaRPr sz="10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285750" marR="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✔"/>
              </a:pPr>
              <a:r>
                <a:rPr lang="es-ES" sz="1000" b="0" i="0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Asegúrate de estar preparado para documentar.</a:t>
              </a:r>
              <a:endParaRPr sz="1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pic>
          <p:nvPicPr>
            <p:cNvPr id="10" name="Google Shape;343;p16">
              <a:extLst>
                <a:ext uri="{FF2B5EF4-FFF2-40B4-BE49-F238E27FC236}">
                  <a16:creationId xmlns:a16="http://schemas.microsoft.com/office/drawing/2014/main" id="{9CC2FBE7-F3A3-43B2-865E-67B5D374F495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r="1030" b="7494"/>
            <a:stretch/>
          </p:blipFill>
          <p:spPr>
            <a:xfrm>
              <a:off x="6162240" y="1130094"/>
              <a:ext cx="2830050" cy="3102660"/>
            </a:xfrm>
            <a:prstGeom prst="ellipse">
              <a:avLst/>
            </a:prstGeom>
            <a:noFill/>
            <a:ln w="63500" cap="rnd" cmpd="sng">
              <a:solidFill>
                <a:srgbClr val="FFD96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0" dist="292100" dir="5400000" sx="-80000" sy="-18000" rotWithShape="0">
                <a:srgbClr val="000000">
                  <a:alpha val="21960"/>
                </a:srgbClr>
              </a:outerShdw>
            </a:effectLst>
          </p:spPr>
        </p:pic>
        <p:sp>
          <p:nvSpPr>
            <p:cNvPr id="11" name="Google Shape;344;p16">
              <a:extLst>
                <a:ext uri="{FF2B5EF4-FFF2-40B4-BE49-F238E27FC236}">
                  <a16:creationId xmlns:a16="http://schemas.microsoft.com/office/drawing/2014/main" id="{A560204F-6895-4660-8197-8DD2889CC058}"/>
                </a:ext>
              </a:extLst>
            </p:cNvPr>
            <p:cNvSpPr/>
            <p:nvPr/>
          </p:nvSpPr>
          <p:spPr>
            <a:xfrm>
              <a:off x="1712152" y="348254"/>
              <a:ext cx="5687100" cy="505247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2F89BE">
                <a:alpha val="7137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Calibri"/>
                <a:buNone/>
              </a:pPr>
              <a:r>
                <a:rPr lang="es-ES" sz="16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LA ENTREVISTA</a:t>
              </a:r>
              <a:endParaRPr sz="18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45;p16">
              <a:extLst>
                <a:ext uri="{FF2B5EF4-FFF2-40B4-BE49-F238E27FC236}">
                  <a16:creationId xmlns:a16="http://schemas.microsoft.com/office/drawing/2014/main" id="{DE1EF3B3-B9ED-4ADD-BB0F-1E547E824055}"/>
                </a:ext>
              </a:extLst>
            </p:cNvPr>
            <p:cNvSpPr txBox="1"/>
            <p:nvPr/>
          </p:nvSpPr>
          <p:spPr>
            <a:xfrm>
              <a:off x="4341076" y="5906051"/>
              <a:ext cx="1130972" cy="40660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Iniciar con la preguntas </a:t>
              </a:r>
              <a:endParaRPr sz="1000"/>
            </a:p>
          </p:txBody>
        </p:sp>
        <p:pic>
          <p:nvPicPr>
            <p:cNvPr id="13" name="Google Shape;346;p16">
              <a:extLst>
                <a:ext uri="{FF2B5EF4-FFF2-40B4-BE49-F238E27FC236}">
                  <a16:creationId xmlns:a16="http://schemas.microsoft.com/office/drawing/2014/main" id="{8FEC313C-7DE1-4539-8951-A89FDD63257F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7683033" y="5079398"/>
              <a:ext cx="1118067" cy="4477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347;p16">
              <a:extLst>
                <a:ext uri="{FF2B5EF4-FFF2-40B4-BE49-F238E27FC236}">
                  <a16:creationId xmlns:a16="http://schemas.microsoft.com/office/drawing/2014/main" id="{326D3783-7612-473C-99D8-7040677AB735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4238509" y="801826"/>
              <a:ext cx="1950889" cy="193259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258132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355;p37">
            <a:extLst>
              <a:ext uri="{FF2B5EF4-FFF2-40B4-BE49-F238E27FC236}">
                <a16:creationId xmlns:a16="http://schemas.microsoft.com/office/drawing/2014/main" id="{E0FBEFB9-4B70-4869-8F48-71ED71B9AAFC}"/>
              </a:ext>
            </a:extLst>
          </p:cNvPr>
          <p:cNvSpPr/>
          <p:nvPr/>
        </p:nvSpPr>
        <p:spPr>
          <a:xfrm>
            <a:off x="1768747" y="128119"/>
            <a:ext cx="2137500" cy="742162"/>
          </a:xfrm>
          <a:prstGeom prst="round2DiagRect">
            <a:avLst>
              <a:gd name="adj1" fmla="val 16667"/>
              <a:gd name="adj2" fmla="val 0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</a:pPr>
            <a:r>
              <a:rPr lang="es-ES" sz="2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Preguntas para la entrevista</a:t>
            </a:r>
            <a:endParaRPr sz="24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Google Shape;357;p37">
            <a:extLst>
              <a:ext uri="{FF2B5EF4-FFF2-40B4-BE49-F238E27FC236}">
                <a16:creationId xmlns:a16="http://schemas.microsoft.com/office/drawing/2014/main" id="{A90C4F61-6B2F-4289-9A21-46DAA45BB3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9940022"/>
              </p:ext>
            </p:extLst>
          </p:nvPr>
        </p:nvGraphicFramePr>
        <p:xfrm>
          <a:off x="389566" y="1053078"/>
          <a:ext cx="8205794" cy="399295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323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820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940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-ES" sz="1100" u="none" strike="noStrike" cap="none"/>
                        <a:t>CRITERIOS</a:t>
                      </a:r>
                      <a:endParaRPr sz="11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-ES" sz="1100" u="none" strike="noStrike" cap="none" dirty="0">
                          <a:solidFill>
                            <a:schemeClr val="lt1"/>
                          </a:solidFill>
                        </a:rPr>
                        <a:t>Preguntas</a:t>
                      </a:r>
                      <a:endParaRPr sz="105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72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¿Qué oyes?</a:t>
                      </a:r>
                      <a:endParaRPr sz="1100" u="none" strike="noStrike" cap="none">
                        <a:solidFill>
                          <a:schemeClr val="dk2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¿Qué has oído sobre el problema?. </a:t>
                      </a: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¿A través de qué canales te enteraste?; </a:t>
                      </a: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¿Qué es lo que dicen sus amigos? ; </a:t>
                      </a: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¿Qué dicen la personas influyentes de su alrededor?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72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¿Qué ves?</a:t>
                      </a:r>
                      <a:endParaRPr sz="1100" u="none" strike="noStrike" cap="none">
                        <a:solidFill>
                          <a:schemeClr val="dk2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¿Qué has observado sobre el problema?</a:t>
                      </a:r>
                      <a:endParaRPr sz="105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 ¿Cómo te afecta este problema?</a:t>
                      </a:r>
                      <a:endParaRPr sz="105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 ¿Qué observas en las personas cercanas? </a:t>
                      </a: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 ¿Qué observas en tu entorno?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03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-ES" sz="1100" u="none" strike="noStrike" cap="none"/>
                        <a:t>Piensa y siente </a:t>
                      </a:r>
                      <a:endParaRPr sz="105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¿Qué es lo que realmente te importa?</a:t>
                      </a:r>
                      <a:endParaRPr sz="105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 ¿Cuáles son sus principales preocupaciones e inquietudes?</a:t>
                      </a:r>
                      <a:endParaRPr sz="105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 ¿Qué emociones o sentimientos te genera el problema?</a:t>
                      </a:r>
                      <a:endParaRPr sz="105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03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-ES" sz="1100" u="none" strike="noStrike" cap="none"/>
                        <a:t>Dice y hace</a:t>
                      </a:r>
                      <a:endParaRPr sz="105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¿Cuáles es su actitud en público? </a:t>
                      </a: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 ¿Cuál es su comportamiento hacia los demás? </a:t>
                      </a: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 ¿Qué conductas tiene respecto a este aspecto?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548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Esfuerzo</a:t>
                      </a:r>
                      <a:endParaRPr sz="105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/>
                        <a:t>¿Qué </a:t>
                      </a:r>
                      <a:r>
                        <a:rPr lang="es-ES" sz="1100" u="none" strike="noStrike" cap="none">
                          <a:solidFill>
                            <a:schemeClr val="dk1"/>
                          </a:solidFill>
                          <a:sym typeface="Calibri"/>
                        </a:rPr>
                        <a:t>temores o frustraciones te genera este problema?</a:t>
                      </a:r>
                      <a:endParaRPr sz="105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>
                          <a:solidFill>
                            <a:schemeClr val="dk1"/>
                          </a:solidFill>
                          <a:sym typeface="Calibri"/>
                        </a:rPr>
                        <a:t> ¿A qué le temes? ¿Este problema  te impide alcanzar tus objetivos?</a:t>
                      </a:r>
                      <a:endParaRPr sz="105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703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600"/>
                        <a:buFont typeface="Calibri"/>
                        <a:buNone/>
                      </a:pPr>
                      <a:r>
                        <a:rPr lang="es-ES" sz="1100" u="none" strike="noStrike" cap="none">
                          <a:solidFill>
                            <a:schemeClr val="dk2"/>
                          </a:solidFill>
                        </a:rPr>
                        <a:t>Deseos / Resultados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-ES" sz="1100" u="none" strike="noStrike" cap="none" dirty="0"/>
                        <a:t>¿Qué deseas lograr en la vida? </a:t>
                      </a:r>
                      <a:endParaRPr sz="105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-ES" sz="1100" u="none" strike="noStrike" cap="none" dirty="0"/>
                        <a:t>¿Cuáles son tus aspiraciones o anhelos más importantes?</a:t>
                      </a:r>
                      <a:endParaRPr sz="1050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s-ES" sz="1100" u="none" strike="noStrike" cap="none" dirty="0"/>
                        <a:t>¿Este problema te impide ser feliz?</a:t>
                      </a:r>
                      <a:endParaRPr sz="11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21110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365;p18">
            <a:extLst>
              <a:ext uri="{FF2B5EF4-FFF2-40B4-BE49-F238E27FC236}">
                <a16:creationId xmlns:a16="http://schemas.microsoft.com/office/drawing/2014/main" id="{73211AE8-C005-4CA7-A0E2-41D66A5C5E40}"/>
              </a:ext>
            </a:extLst>
          </p:cNvPr>
          <p:cNvSpPr/>
          <p:nvPr/>
        </p:nvSpPr>
        <p:spPr>
          <a:xfrm>
            <a:off x="1501499" y="358950"/>
            <a:ext cx="2765351" cy="662097"/>
          </a:xfrm>
          <a:prstGeom prst="round2DiagRect">
            <a:avLst>
              <a:gd name="adj1" fmla="val 16667"/>
              <a:gd name="adj2" fmla="val 0"/>
            </a:avLst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None/>
            </a:pPr>
            <a:r>
              <a:rPr lang="es-ES" sz="1600" b="1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Ejemplo </a:t>
            </a:r>
            <a:r>
              <a:rPr lang="es-ES" sz="1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 preguntas para la entrevista: Caso de María </a:t>
            </a: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Google Shape;367;p18">
            <a:extLst>
              <a:ext uri="{FF2B5EF4-FFF2-40B4-BE49-F238E27FC236}">
                <a16:creationId xmlns:a16="http://schemas.microsoft.com/office/drawing/2014/main" id="{6F093E5D-83E8-4906-A17C-A585532028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063494"/>
              </p:ext>
            </p:extLst>
          </p:nvPr>
        </p:nvGraphicFramePr>
        <p:xfrm>
          <a:off x="431466" y="1304336"/>
          <a:ext cx="8124705" cy="362900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0696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550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30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200" u="none" strike="noStrike" cap="none"/>
                        <a:t>CRITERIOS</a:t>
                      </a:r>
                      <a:endParaRPr sz="1200" u="none" strike="noStrike" cap="none">
                        <a:solidFill>
                          <a:schemeClr val="dk2"/>
                        </a:solidFill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B08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200" u="none" strike="noStrike" cap="none">
                          <a:solidFill>
                            <a:schemeClr val="dk1"/>
                          </a:solidFill>
                        </a:rPr>
                        <a:t>Preguntas</a:t>
                      </a:r>
                      <a:endParaRPr sz="1050" u="none" strike="noStrike" cap="none"/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4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57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s-ES" sz="1200" b="1" i="1" u="none" strike="noStrike" cap="none"/>
                        <a:t>¿Qué oyes?</a:t>
                      </a:r>
                      <a:endParaRPr sz="1200" b="1" i="1" u="none" strike="noStrike" cap="none">
                        <a:solidFill>
                          <a:schemeClr val="dk2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200" b="1" i="1" u="none" strike="noStrike" cap="none"/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¿De qué forma te enteras de las actividades que realizan otras personas en su tiempo libre? </a:t>
                      </a:r>
                      <a:endParaRPr sz="105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¿Qué información positiva o negativa recibes de ellos? </a:t>
                      </a:r>
                      <a:endParaRPr sz="105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¿Quiénes te brindan información al respecto? </a:t>
                      </a:r>
                      <a:endParaRPr sz="1050" u="none" strike="noStrike" cap="none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A5A5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76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s-ES" sz="1200" b="1" i="1" u="none" strike="noStrike" cap="none"/>
                        <a:t>¿Qué ves?</a:t>
                      </a:r>
                      <a:endParaRPr sz="1200" b="1" i="1" u="none" strike="noStrike" cap="none">
                        <a:solidFill>
                          <a:schemeClr val="dk2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200" b="1" i="1" u="none" strike="noStrike" cap="none"/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¿Qué opciones para el uso del tiempo libre observa en tu  entorno?</a:t>
                      </a:r>
                      <a:endParaRPr sz="105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¿Cómo disfrutan de su tiempo libre los integrantes de  tú familia? </a:t>
                      </a:r>
                      <a:endParaRPr sz="105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¿Qué tipo de problemas tienen los integrantes de tu familia para hacer uso de tu tiempo libre?</a:t>
                      </a:r>
                      <a:endParaRPr sz="1050" u="none" strike="noStrike" cap="none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457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200" b="1" i="1" u="none" strike="noStrike" cap="none"/>
                        <a:t>Piensa y siente </a:t>
                      </a:r>
                      <a:endParaRPr sz="1050" u="none" strike="noStrike" cap="none"/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¿Qué es lo que realmente te preocupa en relación al uso de su tiempo libre?</a:t>
                      </a:r>
                      <a:endParaRPr sz="105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¿Qué es lo más importante para ti con  respecto al uso de su tiempo libre? </a:t>
                      </a:r>
                      <a:endParaRPr sz="105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¿Qué  inquietudes tienes con  respecto al uso de su tiempo libre en familia?</a:t>
                      </a:r>
                      <a:endParaRPr sz="105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A5A5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0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200" b="1" i="1" u="none" strike="noStrike" cap="none"/>
                        <a:t>Dice y hace</a:t>
                      </a:r>
                      <a:endParaRPr sz="1050" u="none" strike="noStrike" cap="none"/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¿Qué hacen los integrantes de tu familia  para hacer uso de tu tiempo libre?</a:t>
                      </a:r>
                      <a:endParaRPr sz="105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¿Cómo eligen las actividades a realizar en tus tiempo libre ?</a:t>
                      </a:r>
                      <a:endParaRPr sz="105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457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s-ES" sz="1200" b="1" i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Esfuerzo</a:t>
                      </a:r>
                      <a:endParaRPr sz="1050" u="none" strike="noStrike" cap="none"/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¿Cuáles son tus temores respecto al uso de su tiempo libre?</a:t>
                      </a:r>
                      <a:endParaRPr sz="105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¿Cuáles son tus principales frustraciones en relación al goce o disfrute de su tiempo libre en familia?</a:t>
                      </a:r>
                      <a:endParaRPr sz="105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¿Qué obstáculos encuentra en este proceso de rediseñar el uso de su tiempo libre?</a:t>
                      </a:r>
                      <a:endParaRPr sz="105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A5A5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904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s-ES" sz="1200" b="1" i="1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Deseos /</a:t>
                      </a:r>
                      <a:endParaRPr sz="1050" u="none" strike="noStrike" cap="none"/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¿Qué necesitas para  disfrutar de tu experiencia en el uso de tu  tiempo libre en familia? </a:t>
                      </a:r>
                      <a:endParaRPr sz="105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lang="es-ES" sz="105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¿Cómo te gustaría que sean las actividades para que pases tu tiempo libre en familia? </a:t>
                      </a:r>
                      <a:endParaRPr sz="105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4136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F387DBFD-DE37-4A4E-8F51-155EF3AA5E61}"/>
              </a:ext>
            </a:extLst>
          </p:cNvPr>
          <p:cNvGrpSpPr/>
          <p:nvPr/>
        </p:nvGrpSpPr>
        <p:grpSpPr>
          <a:xfrm>
            <a:off x="324065" y="795201"/>
            <a:ext cx="8166792" cy="4355989"/>
            <a:chOff x="-15569" y="431780"/>
            <a:chExt cx="9204875" cy="8328749"/>
          </a:xfrm>
        </p:grpSpPr>
        <p:pic>
          <p:nvPicPr>
            <p:cNvPr id="6" name="Google Shape;373;p19" descr="Chica con los brazos abiertos y globos Foto Gratis">
              <a:extLst>
                <a:ext uri="{FF2B5EF4-FFF2-40B4-BE49-F238E27FC236}">
                  <a16:creationId xmlns:a16="http://schemas.microsoft.com/office/drawing/2014/main" id="{9CA84CF0-5228-465A-996D-1E748BF0B527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r="24689" b="41341"/>
            <a:stretch/>
          </p:blipFill>
          <p:spPr>
            <a:xfrm>
              <a:off x="-15569" y="937027"/>
              <a:ext cx="9127702" cy="5765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376;p19">
              <a:extLst>
                <a:ext uri="{FF2B5EF4-FFF2-40B4-BE49-F238E27FC236}">
                  <a16:creationId xmlns:a16="http://schemas.microsoft.com/office/drawing/2014/main" id="{4EB6FCE5-CBB3-4FA5-9475-75FDB0C7DC04}"/>
                </a:ext>
              </a:extLst>
            </p:cNvPr>
            <p:cNvSpPr/>
            <p:nvPr/>
          </p:nvSpPr>
          <p:spPr>
            <a:xfrm>
              <a:off x="472996" y="1173574"/>
              <a:ext cx="5118932" cy="2530369"/>
            </a:xfrm>
            <a:prstGeom prst="rect">
              <a:avLst/>
            </a:prstGeom>
            <a:solidFill>
              <a:srgbClr val="F2F2F2"/>
            </a:solidFill>
            <a:ln w="28575" cap="flat" cmpd="sng">
              <a:solidFill>
                <a:srgbClr val="997249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342900" marR="0" lvl="0" indent="-254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800" b="0" i="0" u="none" strike="noStrike" cap="none">
                <a:solidFill>
                  <a:srgbClr val="465155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3429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5155"/>
                </a:buClr>
                <a:buSzPts val="1400"/>
                <a:buFont typeface="Arial"/>
                <a:buAutoNum type="arabicParenR"/>
              </a:pPr>
              <a:r>
                <a:rPr lang="es-ES" sz="800" b="1" i="0" u="none" strike="noStrike" cap="none">
                  <a:solidFill>
                    <a:srgbClr val="465155"/>
                  </a:solidFill>
                  <a:latin typeface="Calibri"/>
                  <a:ea typeface="Calibri"/>
                  <a:cs typeface="Calibri"/>
                  <a:sym typeface="Calibri"/>
                </a:rPr>
                <a:t>Cada equipo </a:t>
              </a:r>
              <a:r>
                <a:rPr lang="es-ES" sz="800" b="1" i="0" u="none" strike="noStrike" cap="none">
                  <a:solidFill>
                    <a:srgbClr val="C55A11"/>
                  </a:solidFill>
                  <a:latin typeface="Calibri"/>
                  <a:ea typeface="Calibri"/>
                  <a:cs typeface="Calibri"/>
                  <a:sym typeface="Calibri"/>
                </a:rPr>
                <a:t>elige  un problema, </a:t>
              </a:r>
              <a:r>
                <a:rPr lang="es-ES" sz="800" b="1" i="0" u="none" strike="noStrike" cap="none">
                  <a:solidFill>
                    <a:srgbClr val="465155"/>
                  </a:solidFill>
                  <a:latin typeface="Calibri"/>
                  <a:ea typeface="Calibri"/>
                  <a:cs typeface="Calibri"/>
                  <a:sym typeface="Calibri"/>
                </a:rPr>
                <a:t>uno de los problemas o dificultades que han observado en su hogar. (</a:t>
              </a:r>
              <a:r>
                <a:rPr lang="es-ES" sz="800" b="0" i="0" u="none" strike="noStrike" cap="none">
                  <a:solidFill>
                    <a:srgbClr val="465155"/>
                  </a:solidFill>
                  <a:latin typeface="Calibri"/>
                  <a:ea typeface="Calibri"/>
                  <a:cs typeface="Calibri"/>
                  <a:sym typeface="Calibri"/>
                </a:rPr>
                <a:t>Act. Extensión de la semana 09)</a:t>
              </a:r>
              <a:endParaRPr sz="800"/>
            </a:p>
            <a:p>
              <a:pPr marL="342900" marR="0" lvl="0" indent="-254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5155"/>
                </a:buClr>
                <a:buSzPts val="1400"/>
                <a:buFont typeface="Arial"/>
                <a:buNone/>
              </a:pPr>
              <a:endParaRPr sz="800" b="1" i="0" u="none" strike="noStrike" cap="none">
                <a:solidFill>
                  <a:srgbClr val="465155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3429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5155"/>
                </a:buClr>
                <a:buSzPts val="1400"/>
                <a:buFont typeface="Arial"/>
                <a:buAutoNum type="arabicParenR"/>
              </a:pPr>
              <a:r>
                <a:rPr lang="es-ES" sz="800" b="1" i="0" u="none" strike="noStrike" cap="none">
                  <a:solidFill>
                    <a:srgbClr val="465155"/>
                  </a:solidFill>
                  <a:latin typeface="Calibri"/>
                  <a:ea typeface="Calibri"/>
                  <a:cs typeface="Calibri"/>
                  <a:sym typeface="Calibri"/>
                </a:rPr>
                <a:t>A partir del problema  seleccionado elaborarán el </a:t>
              </a:r>
              <a:r>
                <a:rPr lang="es-ES" sz="800" b="1" i="0" u="none" strike="noStrike" cap="none">
                  <a:solidFill>
                    <a:srgbClr val="C55A11"/>
                  </a:solidFill>
                  <a:latin typeface="Calibri"/>
                  <a:ea typeface="Calibri"/>
                  <a:cs typeface="Calibri"/>
                  <a:sym typeface="Calibri"/>
                </a:rPr>
                <a:t>Árbol de problemas</a:t>
              </a:r>
              <a:r>
                <a:rPr lang="es-ES" sz="800" b="1" i="0" u="none" strike="noStrike" cap="none">
                  <a:solidFill>
                    <a:srgbClr val="465155"/>
                  </a:solidFill>
                  <a:latin typeface="Calibri"/>
                  <a:ea typeface="Calibri"/>
                  <a:cs typeface="Calibri"/>
                  <a:sym typeface="Calibri"/>
                </a:rPr>
                <a:t> (Causas y consecuencias).</a:t>
              </a:r>
              <a:endParaRPr sz="800"/>
            </a:p>
            <a:p>
              <a:pPr marL="342900" marR="0" lvl="0" indent="-254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5155"/>
                </a:buClr>
                <a:buSzPts val="1400"/>
                <a:buFont typeface="Arial"/>
                <a:buNone/>
              </a:pPr>
              <a:endParaRPr sz="800" b="1" i="0" u="none" strike="noStrike" cap="none">
                <a:solidFill>
                  <a:srgbClr val="465155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3429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5155"/>
                </a:buClr>
                <a:buSzPts val="1400"/>
                <a:buFont typeface="Arial"/>
                <a:buAutoNum type="arabicParenR"/>
              </a:pPr>
              <a:r>
                <a:rPr lang="es-ES" sz="800" b="1" i="0" u="none" strike="noStrike" cap="none">
                  <a:solidFill>
                    <a:srgbClr val="465155"/>
                  </a:solidFill>
                  <a:latin typeface="Calibri"/>
                  <a:ea typeface="Calibri"/>
                  <a:cs typeface="Calibri"/>
                  <a:sym typeface="Calibri"/>
                </a:rPr>
                <a:t>Cada equipo  deberá elaborar la </a:t>
              </a:r>
              <a:r>
                <a:rPr lang="es-ES" sz="800" b="1" i="0" u="none" strike="noStrike" cap="none">
                  <a:solidFill>
                    <a:srgbClr val="C55A11"/>
                  </a:solidFill>
                  <a:latin typeface="Calibri"/>
                  <a:ea typeface="Calibri"/>
                  <a:cs typeface="Calibri"/>
                  <a:sym typeface="Calibri"/>
                </a:rPr>
                <a:t>lista de preguntas para la entrevista del usuario</a:t>
              </a:r>
              <a:r>
                <a:rPr lang="es-ES" sz="800" b="1" i="0" u="none" strike="noStrike" cap="none">
                  <a:solidFill>
                    <a:srgbClr val="465155"/>
                  </a:solidFill>
                  <a:latin typeface="Calibri"/>
                  <a:ea typeface="Calibri"/>
                  <a:cs typeface="Calibri"/>
                  <a:sym typeface="Calibri"/>
                </a:rPr>
                <a:t>. Puede guiarse del caso de María. Plantear de dos a tres preguntas por cada criterio.</a:t>
              </a:r>
              <a:endParaRPr sz="800"/>
            </a:p>
            <a:p>
              <a:pPr marL="342900" marR="0" lvl="0" indent="-254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65155"/>
                </a:buClr>
                <a:buSzPts val="1400"/>
                <a:buFont typeface="Arial"/>
                <a:buNone/>
              </a:pPr>
              <a:endParaRPr sz="800" b="1" i="0" u="none" strike="noStrike" cap="none">
                <a:solidFill>
                  <a:srgbClr val="46515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77;p19">
              <a:extLst>
                <a:ext uri="{FF2B5EF4-FFF2-40B4-BE49-F238E27FC236}">
                  <a16:creationId xmlns:a16="http://schemas.microsoft.com/office/drawing/2014/main" id="{EDFCC7B0-8252-47FF-B101-006F25C5E085}"/>
                </a:ext>
              </a:extLst>
            </p:cNvPr>
            <p:cNvSpPr txBox="1"/>
            <p:nvPr/>
          </p:nvSpPr>
          <p:spPr>
            <a:xfrm>
              <a:off x="5642270" y="5920973"/>
              <a:ext cx="3547036" cy="5001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s-ES" sz="105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Para cumplir el reto tiene 30 minutos</a:t>
              </a:r>
              <a:endParaRPr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379;p19">
              <a:extLst>
                <a:ext uri="{FF2B5EF4-FFF2-40B4-BE49-F238E27FC236}">
                  <a16:creationId xmlns:a16="http://schemas.microsoft.com/office/drawing/2014/main" id="{D77C132E-6519-4FA9-8DB5-0AF4949F49CB}"/>
                </a:ext>
              </a:extLst>
            </p:cNvPr>
            <p:cNvSpPr/>
            <p:nvPr/>
          </p:nvSpPr>
          <p:spPr>
            <a:xfrm>
              <a:off x="855284" y="431780"/>
              <a:ext cx="7678098" cy="505247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2F89BE">
                <a:alpha val="7137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Calibri"/>
                <a:buNone/>
              </a:pPr>
              <a:r>
                <a:rPr lang="es-ES" sz="12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RETO 02</a:t>
              </a:r>
              <a:r>
                <a:rPr lang="es-ES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: Aplicando la Primera Fase</a:t>
              </a:r>
              <a:endParaRPr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0" name="Google Shape;380;p19">
              <a:extLst>
                <a:ext uri="{FF2B5EF4-FFF2-40B4-BE49-F238E27FC236}">
                  <a16:creationId xmlns:a16="http://schemas.microsoft.com/office/drawing/2014/main" id="{CD234DAA-1671-4DF5-8438-E0D11A534E8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51107" t="22815" r="13474" b="3115"/>
            <a:stretch/>
          </p:blipFill>
          <p:spPr>
            <a:xfrm>
              <a:off x="6150651" y="1718890"/>
              <a:ext cx="2642319" cy="2974346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graphicFrame>
          <p:nvGraphicFramePr>
            <p:cNvPr id="11" name="Google Shape;381;p19">
              <a:extLst>
                <a:ext uri="{FF2B5EF4-FFF2-40B4-BE49-F238E27FC236}">
                  <a16:creationId xmlns:a16="http://schemas.microsoft.com/office/drawing/2014/main" id="{74D09C69-47E7-44ED-A967-918C0832BBD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962473908"/>
                </p:ext>
              </p:extLst>
            </p:nvPr>
          </p:nvGraphicFramePr>
          <p:xfrm>
            <a:off x="523972" y="4163941"/>
            <a:ext cx="5681904" cy="4596588"/>
          </p:xfrm>
          <a:graphic>
            <a:graphicData uri="http://schemas.openxmlformats.org/drawingml/2006/table">
              <a:tbl>
                <a:tblPr firstRow="1" bandRow="1">
                  <a:noFill/>
                </a:tblPr>
                <a:tblGrid>
                  <a:gridCol w="1284175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7569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9792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200"/>
                          <a:buFont typeface="Arial"/>
                          <a:buNone/>
                        </a:pPr>
                        <a:r>
                          <a:rPr lang="es-ES" sz="1200" u="none" strike="noStrike" cap="none"/>
                          <a:t>CRITERIOS</a:t>
                        </a:r>
                        <a:endParaRPr sz="1200" u="none" strike="noStrike" cap="none">
                          <a:solidFill>
                            <a:schemeClr val="dk2"/>
                          </a:solidFill>
                        </a:endParaRPr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A8D08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200"/>
                          <a:buFont typeface="Arial"/>
                          <a:buNone/>
                        </a:pPr>
                        <a:r>
                          <a:rPr lang="es-ES" sz="1200" u="none" strike="noStrike" cap="none">
                            <a:solidFill>
                              <a:schemeClr val="dk1"/>
                            </a:solidFill>
                          </a:rPr>
                          <a:t>Preguntas para la ENTREVISTA</a:t>
                        </a:r>
                        <a:endParaRPr sz="1400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1EFD8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4977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chemeClr val="dk1"/>
                          </a:buClr>
                          <a:buSzPts val="1200"/>
                          <a:buFont typeface="Calibri"/>
                          <a:buNone/>
                        </a:pPr>
                        <a:r>
                          <a:rPr lang="es-ES" sz="1200" b="1" i="1" u="none" strike="noStrike" cap="none"/>
                          <a:t>¿Qué oyes?</a:t>
                        </a:r>
                        <a:endParaRPr sz="1200" b="1" i="1" u="none" strike="noStrike" cap="none">
                          <a:solidFill>
                            <a:schemeClr val="dk2"/>
                          </a:solidFill>
                        </a:endParaRPr>
                      </a:p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200"/>
                          <a:buFont typeface="Arial"/>
                          <a:buNone/>
                        </a:pPr>
                        <a:endParaRPr sz="1200" b="1" i="1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1EFD8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200"/>
                          <a:buFont typeface="Arial"/>
                          <a:buNone/>
                        </a:pPr>
                        <a:endParaRPr sz="1200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4977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chemeClr val="dk1"/>
                          </a:buClr>
                          <a:buSzPts val="1200"/>
                          <a:buFont typeface="Calibri"/>
                          <a:buNone/>
                        </a:pPr>
                        <a:r>
                          <a:rPr lang="es-ES" sz="1200" b="1" i="1" u="none" strike="noStrike" cap="none"/>
                          <a:t>¿Qué ves?</a:t>
                        </a:r>
                        <a:endParaRPr sz="1200" b="1" i="1" u="none" strike="noStrike" cap="none">
                          <a:solidFill>
                            <a:schemeClr val="dk2"/>
                          </a:solidFill>
                        </a:endParaRPr>
                      </a:p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200"/>
                          <a:buFont typeface="Arial"/>
                          <a:buNone/>
                        </a:pPr>
                        <a:endParaRPr sz="1200" b="1" i="1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1EFD8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200"/>
                          <a:buFont typeface="Arial"/>
                          <a:buNone/>
                        </a:pPr>
                        <a:endParaRPr sz="1200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29792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200"/>
                          <a:buFont typeface="Arial"/>
                          <a:buNone/>
                        </a:pPr>
                        <a:r>
                          <a:rPr lang="es-ES" sz="1200" b="1" i="1" u="none" strike="noStrike" cap="none"/>
                          <a:t>Piensa y siente </a:t>
                        </a:r>
                        <a:endParaRPr sz="1400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1EFD8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200"/>
                          <a:buFont typeface="Arial"/>
                          <a:buNone/>
                        </a:pPr>
                        <a:endParaRPr sz="1200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29792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200"/>
                          <a:buFont typeface="Arial"/>
                          <a:buNone/>
                        </a:pPr>
                        <a:r>
                          <a:rPr lang="es-ES" sz="1200" b="1" i="1" u="none" strike="noStrike" cap="none"/>
                          <a:t>Dice y hace</a:t>
                        </a:r>
                        <a:endParaRPr sz="1400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1EFD8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200"/>
                          <a:buFont typeface="Arial"/>
                          <a:buNone/>
                        </a:pPr>
                        <a:endParaRPr sz="1200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29792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chemeClr val="dk1"/>
                          </a:buClr>
                          <a:buSzPts val="1200"/>
                          <a:buFont typeface="Calibri"/>
                          <a:buNone/>
                        </a:pPr>
                        <a:r>
                          <a:rPr lang="es-ES" sz="1200" b="1" i="1" u="none" strike="noStrike" cap="none"/>
                          <a:t>Esfuerzo</a:t>
                        </a:r>
                        <a:endParaRPr sz="1400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1EFD8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chemeClr val="dk1"/>
                          </a:buClr>
                          <a:buSzPts val="1200"/>
                          <a:buFont typeface="Calibri"/>
                          <a:buNone/>
                        </a:pPr>
                        <a:endParaRPr sz="12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29792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chemeClr val="dk2"/>
                          </a:buClr>
                          <a:buSzPts val="1200"/>
                          <a:buFont typeface="Calibri"/>
                          <a:buNone/>
                        </a:pPr>
                        <a:r>
                          <a:rPr lang="es-ES" sz="1200" b="1" i="1" u="none" strike="noStrike" cap="none">
                            <a:solidFill>
                              <a:schemeClr val="dk2"/>
                            </a:solidFill>
                          </a:rPr>
                          <a:t>Deseos /</a:t>
                        </a:r>
                        <a:endParaRPr sz="1200" b="1" i="1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1EFD8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200"/>
                          <a:buFont typeface="Arial"/>
                          <a:buNone/>
                        </a:pPr>
                        <a:endParaRPr sz="1200" u="none" strike="noStrike" cap="none"/>
                      </a:p>
                    </a:txBody>
                    <a:tcPr marL="91450" marR="91450" marT="45725" marB="45725">
                      <a:lnL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chemeClr val="dk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</a:tbl>
            </a:graphicData>
          </a:graphic>
        </p:graphicFrame>
        <p:sp>
          <p:nvSpPr>
            <p:cNvPr id="12" name="Google Shape;382;p19">
              <a:extLst>
                <a:ext uri="{FF2B5EF4-FFF2-40B4-BE49-F238E27FC236}">
                  <a16:creationId xmlns:a16="http://schemas.microsoft.com/office/drawing/2014/main" id="{6C0A9EB7-A52A-4399-A7E7-DD6688EA9D81}"/>
                </a:ext>
              </a:extLst>
            </p:cNvPr>
            <p:cNvSpPr/>
            <p:nvPr/>
          </p:nvSpPr>
          <p:spPr>
            <a:xfrm>
              <a:off x="5642270" y="1622128"/>
              <a:ext cx="402693" cy="505247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C000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83;p19">
              <a:extLst>
                <a:ext uri="{FF2B5EF4-FFF2-40B4-BE49-F238E27FC236}">
                  <a16:creationId xmlns:a16="http://schemas.microsoft.com/office/drawing/2014/main" id="{6A97835B-9656-4F02-B97E-862B2DAA8C9E}"/>
                </a:ext>
              </a:extLst>
            </p:cNvPr>
            <p:cNvSpPr/>
            <p:nvPr/>
          </p:nvSpPr>
          <p:spPr>
            <a:xfrm rot="10800000">
              <a:off x="5843616" y="5033503"/>
              <a:ext cx="769052" cy="707887"/>
            </a:xfrm>
            <a:prstGeom prst="bentArrow">
              <a:avLst>
                <a:gd name="adj1" fmla="val 25000"/>
                <a:gd name="adj2" fmla="val 25000"/>
                <a:gd name="adj3" fmla="val 25000"/>
                <a:gd name="adj4" fmla="val 43750"/>
              </a:avLst>
            </a:prstGeom>
            <a:solidFill>
              <a:srgbClr val="FFC000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84;p19">
              <a:extLst>
                <a:ext uri="{FF2B5EF4-FFF2-40B4-BE49-F238E27FC236}">
                  <a16:creationId xmlns:a16="http://schemas.microsoft.com/office/drawing/2014/main" id="{1B585EF9-F0B8-48AE-AC36-677ABAD3793B}"/>
                </a:ext>
              </a:extLst>
            </p:cNvPr>
            <p:cNvSpPr txBox="1"/>
            <p:nvPr/>
          </p:nvSpPr>
          <p:spPr>
            <a:xfrm>
              <a:off x="6150651" y="998882"/>
              <a:ext cx="2495963" cy="485415"/>
            </a:xfrm>
            <a:prstGeom prst="rect">
              <a:avLst/>
            </a:prstGeom>
            <a:solidFill>
              <a:srgbClr val="FEE59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000" b="0" i="0" u="none" strike="noStrike" cap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Árbol de problemas</a:t>
              </a:r>
              <a:endParaRPr sz="1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pic>
          <p:nvPicPr>
            <p:cNvPr id="15" name="Google Shape;385;p19">
              <a:extLst>
                <a:ext uri="{FF2B5EF4-FFF2-40B4-BE49-F238E27FC236}">
                  <a16:creationId xmlns:a16="http://schemas.microsoft.com/office/drawing/2014/main" id="{56FCD5FD-CDE1-470C-A44C-9CE298F62F60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200068" y="4889519"/>
              <a:ext cx="959643" cy="9958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386;p19">
              <a:extLst>
                <a:ext uri="{FF2B5EF4-FFF2-40B4-BE49-F238E27FC236}">
                  <a16:creationId xmlns:a16="http://schemas.microsoft.com/office/drawing/2014/main" id="{6566D621-6DA9-4064-B88F-345716FE1EC7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6337653" y="3438897"/>
              <a:ext cx="562053" cy="181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387;p19">
              <a:extLst>
                <a:ext uri="{FF2B5EF4-FFF2-40B4-BE49-F238E27FC236}">
                  <a16:creationId xmlns:a16="http://schemas.microsoft.com/office/drawing/2014/main" id="{E162CECA-780D-430A-8CA3-7C19B540230D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369746" y="1746376"/>
              <a:ext cx="485843" cy="20005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" name="Google Shape;388;p19">
              <a:extLst>
                <a:ext uri="{FF2B5EF4-FFF2-40B4-BE49-F238E27FC236}">
                  <a16:creationId xmlns:a16="http://schemas.microsoft.com/office/drawing/2014/main" id="{709E3F1D-C1CB-4AE5-B6A8-50A944CA4EF9}"/>
                </a:ext>
              </a:extLst>
            </p:cNvPr>
            <p:cNvSpPr/>
            <p:nvPr/>
          </p:nvSpPr>
          <p:spPr>
            <a:xfrm rot="-2369870">
              <a:off x="7627554" y="2525333"/>
              <a:ext cx="397598" cy="17447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3153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389;p19">
              <a:extLst>
                <a:ext uri="{FF2B5EF4-FFF2-40B4-BE49-F238E27FC236}">
                  <a16:creationId xmlns:a16="http://schemas.microsoft.com/office/drawing/2014/main" id="{069A6570-E896-434C-A514-448266810C7A}"/>
                </a:ext>
              </a:extLst>
            </p:cNvPr>
            <p:cNvSpPr/>
            <p:nvPr/>
          </p:nvSpPr>
          <p:spPr>
            <a:xfrm rot="-3890332">
              <a:off x="6764037" y="3471392"/>
              <a:ext cx="397598" cy="174478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3153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390;p19">
              <a:extLst>
                <a:ext uri="{FF2B5EF4-FFF2-40B4-BE49-F238E27FC236}">
                  <a16:creationId xmlns:a16="http://schemas.microsoft.com/office/drawing/2014/main" id="{1B60AC4C-00CB-4639-AF1E-301F840519E2}"/>
                </a:ext>
              </a:extLst>
            </p:cNvPr>
            <p:cNvSpPr/>
            <p:nvPr/>
          </p:nvSpPr>
          <p:spPr>
            <a:xfrm rot="-7423962">
              <a:off x="7680988" y="3429055"/>
              <a:ext cx="397598" cy="21524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3153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391;p19">
              <a:extLst>
                <a:ext uri="{FF2B5EF4-FFF2-40B4-BE49-F238E27FC236}">
                  <a16:creationId xmlns:a16="http://schemas.microsoft.com/office/drawing/2014/main" id="{2EEBD64C-5C7E-40F3-BB7C-AAD136899F95}"/>
                </a:ext>
              </a:extLst>
            </p:cNvPr>
            <p:cNvSpPr/>
            <p:nvPr/>
          </p:nvSpPr>
          <p:spPr>
            <a:xfrm rot="-7423962">
              <a:off x="6776093" y="2515887"/>
              <a:ext cx="397598" cy="21524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3153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0955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0754B46A-1DCE-4E3F-BB6C-D1028825DBF4}"/>
              </a:ext>
            </a:extLst>
          </p:cNvPr>
          <p:cNvGrpSpPr/>
          <p:nvPr/>
        </p:nvGrpSpPr>
        <p:grpSpPr>
          <a:xfrm>
            <a:off x="582659" y="828939"/>
            <a:ext cx="7791416" cy="4162161"/>
            <a:chOff x="160319" y="722816"/>
            <a:chExt cx="9002697" cy="5937523"/>
          </a:xfrm>
        </p:grpSpPr>
        <p:pic>
          <p:nvPicPr>
            <p:cNvPr id="6" name="Google Shape;121;p2">
              <a:extLst>
                <a:ext uri="{FF2B5EF4-FFF2-40B4-BE49-F238E27FC236}">
                  <a16:creationId xmlns:a16="http://schemas.microsoft.com/office/drawing/2014/main" id="{0849981A-592D-4FBB-97FC-9E81597FEA08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753783">
              <a:off x="4982693" y="1253866"/>
              <a:ext cx="4054267" cy="3656628"/>
            </a:xfrm>
            <a:prstGeom prst="ellipse">
              <a:avLst/>
            </a:prstGeom>
            <a:noFill/>
            <a:ln w="63500" cap="rnd" cmpd="sng">
              <a:solidFill>
                <a:srgbClr val="9CC2E5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0" dist="292100" dir="5400000" sx="-80000" sy="-18000" rotWithShape="0">
                <a:srgbClr val="000000">
                  <a:alpha val="21960"/>
                </a:srgbClr>
              </a:outerShdw>
            </a:effectLst>
          </p:spPr>
        </p:pic>
        <p:sp>
          <p:nvSpPr>
            <p:cNvPr id="7" name="Google Shape;122;p2">
              <a:extLst>
                <a:ext uri="{FF2B5EF4-FFF2-40B4-BE49-F238E27FC236}">
                  <a16:creationId xmlns:a16="http://schemas.microsoft.com/office/drawing/2014/main" id="{498E68A9-EA65-41FB-B18B-8FC9EB4F0A99}"/>
                </a:ext>
              </a:extLst>
            </p:cNvPr>
            <p:cNvSpPr/>
            <p:nvPr/>
          </p:nvSpPr>
          <p:spPr>
            <a:xfrm>
              <a:off x="653398" y="722816"/>
              <a:ext cx="5260554" cy="5707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lang="es-ES" sz="2000" b="1" i="0" u="none" strike="noStrike" cap="none">
                  <a:solidFill>
                    <a:srgbClr val="1F497D"/>
                  </a:solidFill>
                  <a:latin typeface="Calibri"/>
                  <a:ea typeface="Calibri"/>
                  <a:cs typeface="Calibri"/>
                  <a:sym typeface="Calibri"/>
                </a:rPr>
                <a:t>RESULTADOS DE APRENDIZAJE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23;p2">
              <a:extLst>
                <a:ext uri="{FF2B5EF4-FFF2-40B4-BE49-F238E27FC236}">
                  <a16:creationId xmlns:a16="http://schemas.microsoft.com/office/drawing/2014/main" id="{98EEFD83-6CBA-4D6E-8BF4-93EB195A1E50}"/>
                </a:ext>
              </a:extLst>
            </p:cNvPr>
            <p:cNvSpPr/>
            <p:nvPr/>
          </p:nvSpPr>
          <p:spPr>
            <a:xfrm>
              <a:off x="653398" y="1371230"/>
              <a:ext cx="6214346" cy="964240"/>
            </a:xfrm>
            <a:prstGeom prst="roundRect">
              <a:avLst>
                <a:gd name="adj" fmla="val 16667"/>
              </a:avLst>
            </a:prstGeom>
            <a:solidFill>
              <a:srgbClr val="F2EBD9"/>
            </a:solidFill>
            <a:ln w="9525" cap="flat" cmpd="sng">
              <a:solidFill>
                <a:srgbClr val="7F6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Aplica el proceso creativo para solucionar problemas de su entorno personal de forma colaborativa. Organiza  el trabajo en equipo para resolver problema.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24;p2">
              <a:extLst>
                <a:ext uri="{FF2B5EF4-FFF2-40B4-BE49-F238E27FC236}">
                  <a16:creationId xmlns:a16="http://schemas.microsoft.com/office/drawing/2014/main" id="{9543B264-45E5-4F26-B2D5-34F505C009CF}"/>
                </a:ext>
              </a:extLst>
            </p:cNvPr>
            <p:cNvSpPr/>
            <p:nvPr/>
          </p:nvSpPr>
          <p:spPr>
            <a:xfrm>
              <a:off x="699897" y="3523654"/>
              <a:ext cx="5246900" cy="1359391"/>
            </a:xfrm>
            <a:prstGeom prst="roundRect">
              <a:avLst>
                <a:gd name="adj" fmla="val 16667"/>
              </a:avLst>
            </a:prstGeom>
            <a:solidFill>
              <a:srgbClr val="F2EBD9"/>
            </a:solidFill>
            <a:ln w="9525" cap="flat" cmpd="sng">
              <a:solidFill>
                <a:srgbClr val="54813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-11430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Noto Sans Symbols"/>
                <a:buChar char="❑"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Proceso Creativo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-11430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Noto Sans Symbols"/>
                <a:buChar char="❑"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Design Thinking: fases.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-11430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Noto Sans Symbols"/>
                <a:buChar char="❑"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Primera fase: Empatizar:  Identificación de las necesidades del   usuario (insights)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25;p2">
              <a:extLst>
                <a:ext uri="{FF2B5EF4-FFF2-40B4-BE49-F238E27FC236}">
                  <a16:creationId xmlns:a16="http://schemas.microsoft.com/office/drawing/2014/main" id="{AF3745CF-1DC8-4089-A6CF-A8FA031725DD}"/>
                </a:ext>
              </a:extLst>
            </p:cNvPr>
            <p:cNvSpPr/>
            <p:nvPr/>
          </p:nvSpPr>
          <p:spPr>
            <a:xfrm>
              <a:off x="817193" y="2919480"/>
              <a:ext cx="2220864" cy="5707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lang="es-ES" sz="2000" b="1" i="0" u="none" strike="noStrike" cap="none">
                  <a:solidFill>
                    <a:srgbClr val="1F497D"/>
                  </a:solidFill>
                  <a:latin typeface="Calibri"/>
                  <a:ea typeface="Calibri"/>
                  <a:cs typeface="Calibri"/>
                  <a:sym typeface="Calibri"/>
                </a:rPr>
                <a:t>CONTENIDO 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26;p2">
              <a:extLst>
                <a:ext uri="{FF2B5EF4-FFF2-40B4-BE49-F238E27FC236}">
                  <a16:creationId xmlns:a16="http://schemas.microsoft.com/office/drawing/2014/main" id="{7C089A1B-2813-4A8A-97B5-97FFA9711DEE}"/>
                </a:ext>
              </a:extLst>
            </p:cNvPr>
            <p:cNvSpPr/>
            <p:nvPr/>
          </p:nvSpPr>
          <p:spPr>
            <a:xfrm>
              <a:off x="646394" y="4983397"/>
              <a:ext cx="4699749" cy="5707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lang="es-ES" sz="2000" b="1" i="0" u="none" strike="noStrike" cap="none">
                  <a:solidFill>
                    <a:srgbClr val="1F497D"/>
                  </a:solidFill>
                  <a:latin typeface="Calibri"/>
                  <a:ea typeface="Calibri"/>
                  <a:cs typeface="Calibri"/>
                  <a:sym typeface="Calibri"/>
                </a:rPr>
                <a:t>EVIDENCIA DE APRENDIZAJE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7;p2">
              <a:extLst>
                <a:ext uri="{FF2B5EF4-FFF2-40B4-BE49-F238E27FC236}">
                  <a16:creationId xmlns:a16="http://schemas.microsoft.com/office/drawing/2014/main" id="{9E9235E5-A2B8-492C-864E-E04EE678015D}"/>
                </a:ext>
              </a:extLst>
            </p:cNvPr>
            <p:cNvSpPr/>
            <p:nvPr/>
          </p:nvSpPr>
          <p:spPr>
            <a:xfrm>
              <a:off x="646394" y="5614988"/>
              <a:ext cx="7021308" cy="1045351"/>
            </a:xfrm>
            <a:prstGeom prst="roundRect">
              <a:avLst>
                <a:gd name="adj" fmla="val 16667"/>
              </a:avLst>
            </a:prstGeom>
            <a:solidFill>
              <a:srgbClr val="F2EBD9"/>
            </a:solidFill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050" b="1"/>
                <a:t>Portafolio:</a:t>
              </a:r>
              <a:endParaRPr sz="1050" b="1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050"/>
                <a:t>Mapa de empatía</a:t>
              </a:r>
              <a:endPara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" name="Google Shape;128;p2">
              <a:extLst>
                <a:ext uri="{FF2B5EF4-FFF2-40B4-BE49-F238E27FC236}">
                  <a16:creationId xmlns:a16="http://schemas.microsoft.com/office/drawing/2014/main" id="{94B9F530-C4C3-4E97-AF2E-613737169B7A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60319" y="800606"/>
              <a:ext cx="445257" cy="4452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31;p2">
              <a:extLst>
                <a:ext uri="{FF2B5EF4-FFF2-40B4-BE49-F238E27FC236}">
                  <a16:creationId xmlns:a16="http://schemas.microsoft.com/office/drawing/2014/main" id="{90A97854-2C58-4813-A8D6-E7BAC0D1B96E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01136" y="5108176"/>
              <a:ext cx="445257" cy="4452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32;p2">
              <a:extLst>
                <a:ext uri="{FF2B5EF4-FFF2-40B4-BE49-F238E27FC236}">
                  <a16:creationId xmlns:a16="http://schemas.microsoft.com/office/drawing/2014/main" id="{C1E9EA65-ABF4-4551-A9FC-082CD14951B5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93755" y="3108751"/>
              <a:ext cx="445257" cy="4452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133;p2">
              <a:extLst>
                <a:ext uri="{FF2B5EF4-FFF2-40B4-BE49-F238E27FC236}">
                  <a16:creationId xmlns:a16="http://schemas.microsoft.com/office/drawing/2014/main" id="{BFD71B3F-C476-4327-A2A3-0CB4972DD6D8}"/>
                </a:ext>
              </a:extLst>
            </p:cNvPr>
            <p:cNvSpPr/>
            <p:nvPr/>
          </p:nvSpPr>
          <p:spPr>
            <a:xfrm>
              <a:off x="6444413" y="5118825"/>
              <a:ext cx="2718603" cy="8121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s-ES" sz="1000" b="0" i="1" u="none" strike="noStrike" cap="none" dirty="0">
                  <a:solidFill>
                    <a:srgbClr val="0070C0"/>
                  </a:solidFill>
                  <a:latin typeface="Calibri"/>
                  <a:ea typeface="Calibri"/>
                  <a:cs typeface="Calibri"/>
                  <a:sym typeface="Calibri"/>
                </a:rPr>
                <a:t>“Un hombre con una nueva idea es un loco hasta que ésta triunfa.”</a:t>
              </a:r>
              <a:endParaRPr sz="105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s-ES" sz="1000" b="0" i="1" u="none" strike="noStrike" cap="none" dirty="0">
                  <a:solidFill>
                    <a:srgbClr val="0070C0"/>
                  </a:solidFill>
                  <a:latin typeface="Calibri"/>
                  <a:ea typeface="Calibri"/>
                  <a:cs typeface="Calibri"/>
                  <a:sym typeface="Calibri"/>
                </a:rPr>
                <a:t>Mark Twain</a:t>
              </a:r>
              <a:r>
                <a:rPr lang="es-ES" sz="1050" b="0" i="1" u="none" strike="noStrike" cap="none" dirty="0">
                  <a:solidFill>
                    <a:srgbClr val="0070C0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105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4704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8DE53E65-D950-45B5-93C3-5496D342A853}"/>
              </a:ext>
            </a:extLst>
          </p:cNvPr>
          <p:cNvGrpSpPr/>
          <p:nvPr/>
        </p:nvGrpSpPr>
        <p:grpSpPr>
          <a:xfrm>
            <a:off x="267116" y="872268"/>
            <a:ext cx="8520218" cy="4065414"/>
            <a:chOff x="-16298" y="467397"/>
            <a:chExt cx="9144000" cy="6046339"/>
          </a:xfrm>
        </p:grpSpPr>
        <p:sp>
          <p:nvSpPr>
            <p:cNvPr id="6" name="Google Shape;396;p38">
              <a:extLst>
                <a:ext uri="{FF2B5EF4-FFF2-40B4-BE49-F238E27FC236}">
                  <a16:creationId xmlns:a16="http://schemas.microsoft.com/office/drawing/2014/main" id="{1DEE6A10-37B8-4FF4-8AA9-096CDE0BEA16}"/>
                </a:ext>
              </a:extLst>
            </p:cNvPr>
            <p:cNvSpPr/>
            <p:nvPr/>
          </p:nvSpPr>
          <p:spPr>
            <a:xfrm>
              <a:off x="-16298" y="5083699"/>
              <a:ext cx="9144000" cy="338514"/>
            </a:xfrm>
            <a:prstGeom prst="rect">
              <a:avLst/>
            </a:prstGeom>
            <a:solidFill>
              <a:srgbClr val="BBD6E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s-ES" sz="1600" b="0" i="0" u="none" strike="noStrike" cap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El equipo deberá presentar las actividades de extensión  para la próxima clase.</a:t>
              </a:r>
              <a:endParaRPr sz="105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" name="Google Shape;397;p38">
              <a:extLst>
                <a:ext uri="{FF2B5EF4-FFF2-40B4-BE49-F238E27FC236}">
                  <a16:creationId xmlns:a16="http://schemas.microsoft.com/office/drawing/2014/main" id="{66CFD0B4-A15B-41E3-8703-0695069F80FB}"/>
                </a:ext>
              </a:extLst>
            </p:cNvPr>
            <p:cNvSpPr/>
            <p:nvPr/>
          </p:nvSpPr>
          <p:spPr>
            <a:xfrm>
              <a:off x="1369215" y="467397"/>
              <a:ext cx="5923548" cy="508581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FF4B4B">
                <a:alpha val="7137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s-ES" sz="18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ACTIVIDAD DE EXTENSIÓN</a:t>
              </a:r>
              <a:endPara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400;p38">
              <a:extLst>
                <a:ext uri="{FF2B5EF4-FFF2-40B4-BE49-F238E27FC236}">
                  <a16:creationId xmlns:a16="http://schemas.microsoft.com/office/drawing/2014/main" id="{6CF9FA89-2509-4636-9CB3-BC6B95D78334}"/>
                </a:ext>
              </a:extLst>
            </p:cNvPr>
            <p:cNvSpPr/>
            <p:nvPr/>
          </p:nvSpPr>
          <p:spPr>
            <a:xfrm>
              <a:off x="384076" y="1191450"/>
              <a:ext cx="7441078" cy="2746408"/>
            </a:xfrm>
            <a:prstGeom prst="rect">
              <a:avLst/>
            </a:prstGeom>
            <a:solidFill>
              <a:srgbClr val="E0E5D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342900" marR="0" lvl="0" indent="-34290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13C4F"/>
                </a:buClr>
                <a:buSzPts val="2000"/>
                <a:buFont typeface="Noto Sans Symbols"/>
                <a:buChar char="⮚"/>
              </a:pPr>
              <a:r>
                <a:rPr lang="es-ES" sz="1200" b="0" i="0" u="none" strike="noStrike" cap="none" dirty="0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Deberá realizarse la </a:t>
              </a:r>
              <a:r>
                <a:rPr lang="es-ES" sz="1200" b="1" i="0" u="none" strike="noStrike" cap="none" dirty="0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observación encubierta </a:t>
              </a:r>
              <a:r>
                <a:rPr lang="es-ES" sz="1200" b="0" i="0" u="none" strike="noStrike" cap="none" dirty="0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y su respectivo registro.</a:t>
              </a:r>
              <a:endParaRPr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13C4F"/>
                </a:buClr>
                <a:buSzPts val="2000"/>
                <a:buFont typeface="Noto Sans Symbols"/>
                <a:buChar char="⮚"/>
              </a:pPr>
              <a:r>
                <a:rPr lang="es-ES" sz="1200" b="0" i="0" u="none" strike="noStrike" cap="none" dirty="0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Posteriormente </a:t>
              </a:r>
              <a:r>
                <a:rPr lang="es-ES" sz="1200" b="1" i="0" u="none" strike="noStrike" cap="none" dirty="0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realiza la entrevista </a:t>
              </a:r>
              <a:r>
                <a:rPr lang="es-ES" sz="1200" b="0" i="0" u="none" strike="noStrike" cap="none" dirty="0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al mismo usuario utilizando las preguntas elaboradas en clase. </a:t>
              </a:r>
              <a:endParaRPr sz="1200" b="0" i="0" u="none" strike="noStrike" cap="none" dirty="0">
                <a:solidFill>
                  <a:srgbClr val="013C4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13C4F"/>
                </a:buClr>
                <a:buSzPts val="2000"/>
                <a:buFont typeface="Noto Sans Symbols"/>
                <a:buChar char="⮚"/>
              </a:pPr>
              <a:r>
                <a:rPr lang="es-ES" sz="1200" b="0" i="0" u="none" strike="noStrike" cap="none" dirty="0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Deberán </a:t>
              </a:r>
              <a:r>
                <a:rPr lang="es-ES" sz="1200" b="1" i="0" u="none" strike="noStrike" cap="none" dirty="0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transcribir las respuestas de la  entrevista</a:t>
              </a:r>
              <a:r>
                <a:rPr lang="es-ES" sz="1200" b="0" i="0" u="none" strike="noStrike" cap="none" dirty="0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 sz="1200" b="0" i="0" u="none" strike="noStrike" cap="none" dirty="0">
                <a:solidFill>
                  <a:srgbClr val="013C4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13C4F"/>
                </a:buClr>
                <a:buSzPts val="2000"/>
                <a:buFont typeface="Noto Sans Symbols"/>
                <a:buChar char="⮚"/>
              </a:pPr>
              <a:r>
                <a:rPr lang="es-ES" sz="1200" b="0" i="0" u="none" strike="noStrike" cap="none" dirty="0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Utilizar una cámara fotográfica, filmadora o celular para grabar la observación encubierta y la entrevista</a:t>
              </a:r>
              <a:r>
                <a:rPr lang="es-ES" b="0" i="0" u="none" strike="noStrike" cap="none" dirty="0">
                  <a:solidFill>
                    <a:srgbClr val="013C4F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 b="0" i="0" u="none" strike="noStrike" cap="none" dirty="0">
                <a:solidFill>
                  <a:srgbClr val="013C4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401;p38">
              <a:extLst>
                <a:ext uri="{FF2B5EF4-FFF2-40B4-BE49-F238E27FC236}">
                  <a16:creationId xmlns:a16="http://schemas.microsoft.com/office/drawing/2014/main" id="{B701E2D2-9200-4A78-BCD9-32C458AEC3C2}"/>
                </a:ext>
              </a:extLst>
            </p:cNvPr>
            <p:cNvSpPr txBox="1"/>
            <p:nvPr/>
          </p:nvSpPr>
          <p:spPr>
            <a:xfrm>
              <a:off x="426615" y="6098278"/>
              <a:ext cx="8258174" cy="4154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RECOMENDADO: </a:t>
              </a:r>
              <a:r>
                <a:rPr lang="es-ES" sz="1100" b="0" i="0" u="sng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https://www.ted.com/talks/tim_brown_designers_think_big#t-232901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  </a:t>
              </a:r>
              <a:r>
                <a:rPr lang="es-ES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Diseñadores, ¡piensen en grande!.TED Global 2009</a:t>
              </a: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0" name="Google Shape;403;p38">
              <a:extLst>
                <a:ext uri="{FF2B5EF4-FFF2-40B4-BE49-F238E27FC236}">
                  <a16:creationId xmlns:a16="http://schemas.microsoft.com/office/drawing/2014/main" id="{D759A276-D748-4C0C-860D-90609A10B690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825154" y="2831748"/>
              <a:ext cx="1246975" cy="116186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3039913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116C469-7D5B-4D05-A41A-930A87115155}"/>
              </a:ext>
            </a:extLst>
          </p:cNvPr>
          <p:cNvSpPr txBox="1"/>
          <p:nvPr/>
        </p:nvSpPr>
        <p:spPr>
          <a:xfrm>
            <a:off x="1449977" y="639450"/>
            <a:ext cx="224122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1438" algn="ctr" rtl="0">
              <a:spcBef>
                <a:spcPts val="0"/>
              </a:spcBef>
              <a:spcAft>
                <a:spcPts val="0"/>
              </a:spcAft>
            </a:pPr>
            <a:r>
              <a:rPr lang="es-PE" sz="2800" b="1" i="0" u="none" strike="noStrike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Referencias</a:t>
            </a:r>
            <a:endParaRPr lang="es-PE" sz="2800" b="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br>
              <a:rPr lang="es-PE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s-PE" sz="28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D0059858-7E14-4CC5-BEDF-FC9148BB5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0520717"/>
              </p:ext>
            </p:extLst>
          </p:nvPr>
        </p:nvGraphicFramePr>
        <p:xfrm>
          <a:off x="804854" y="1251900"/>
          <a:ext cx="7463935" cy="3431052"/>
        </p:xfrm>
        <a:graphic>
          <a:graphicData uri="http://schemas.openxmlformats.org/drawingml/2006/table">
            <a:tbl>
              <a:tblPr/>
              <a:tblGrid>
                <a:gridCol w="1721774">
                  <a:extLst>
                    <a:ext uri="{9D8B030D-6E8A-4147-A177-3AD203B41FA5}">
                      <a16:colId xmlns:a16="http://schemas.microsoft.com/office/drawing/2014/main" val="2760849737"/>
                    </a:ext>
                  </a:extLst>
                </a:gridCol>
                <a:gridCol w="5742161">
                  <a:extLst>
                    <a:ext uri="{9D8B030D-6E8A-4147-A177-3AD203B41FA5}">
                      <a16:colId xmlns:a16="http://schemas.microsoft.com/office/drawing/2014/main" val="711294965"/>
                    </a:ext>
                  </a:extLst>
                </a:gridCol>
              </a:tblGrid>
              <a:tr h="394760">
                <a:tc>
                  <a:txBody>
                    <a:bodyPr/>
                    <a:lstStyle/>
                    <a:p>
                      <a:pPr marL="292100" marR="26670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Código de biblioteca</a:t>
                      </a:r>
                      <a:endParaRPr lang="es-PE" sz="1000">
                        <a:effectLst/>
                      </a:endParaRPr>
                    </a:p>
                  </a:txBody>
                  <a:tcPr marL="67596" marR="67596" marT="67596" marB="67596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1003300" marR="97790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LIBROS/REVISTAS/ARTÍCULOS/TESIS/PÁGINAS WEB.TEXTO</a:t>
                      </a:r>
                      <a:endParaRPr lang="es-PE" sz="1000">
                        <a:effectLst/>
                      </a:endParaRPr>
                    </a:p>
                  </a:txBody>
                  <a:tcPr marL="67596" marR="67596" marT="67596" marB="67596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258117"/>
                  </a:ext>
                </a:extLst>
              </a:tr>
              <a:tr h="953103">
                <a:tc>
                  <a:txBody>
                    <a:bodyPr/>
                    <a:lstStyle/>
                    <a:p>
                      <a:pPr marL="292100" marR="26670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Libros Digitales</a:t>
                      </a:r>
                      <a:endParaRPr lang="es-PE" sz="1000">
                        <a:effectLst/>
                      </a:endParaRPr>
                    </a:p>
                  </a:txBody>
                  <a:tcPr marL="67596" marR="67596" marT="67596" marB="67596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algn="ctr"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s-ES" sz="900" b="0" i="0" u="none" strike="noStrike">
                          <a:solidFill>
                            <a:srgbClr val="3A3A3A"/>
                          </a:solidFill>
                          <a:effectLst/>
                          <a:latin typeface="Arial" panose="020B0604020202020204" pitchFamily="34" charset="0"/>
                        </a:rPr>
                        <a:t>Serrano Ortega Manuel-Blázquez Ceballos Pilar. </a:t>
                      </a:r>
                      <a:r>
                        <a:rPr lang="es-ES" sz="900" b="0" i="1" u="none" strike="noStrike">
                          <a:solidFill>
                            <a:srgbClr val="3A3A3A"/>
                          </a:solidFill>
                          <a:effectLst/>
                          <a:latin typeface="Arial" panose="020B0604020202020204" pitchFamily="34" charset="0"/>
                        </a:rPr>
                        <a:t>Design thinking: lidera el presente. Crea el futuro</a:t>
                      </a:r>
                      <a:r>
                        <a:rPr lang="es-ES" sz="900" b="0" i="0" u="none" strike="noStrike">
                          <a:solidFill>
                            <a:srgbClr val="3A3A3A"/>
                          </a:solidFill>
                          <a:effectLst/>
                          <a:latin typeface="Arial" panose="020B0604020202020204" pitchFamily="34" charset="0"/>
                        </a:rPr>
                        <a:t>. [1a ed.]. Madrid: Esic Editorial, 2016. Print.</a:t>
                      </a:r>
                      <a:endParaRPr lang="es-ES" sz="1000">
                        <a:effectLst/>
                      </a:endParaRPr>
                    </a:p>
                    <a:p>
                      <a:pPr marL="63500" algn="ctr"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s-E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https://ucv.primo.exlibrisgroup.com/permalink/51UCV_INST/ghjb9a/alma991000457419707001</a:t>
                      </a:r>
                      <a:endParaRPr lang="es-ES" sz="1000">
                        <a:effectLst/>
                      </a:endParaRPr>
                    </a:p>
                  </a:txBody>
                  <a:tcPr marL="67596" marR="67596" marT="67596" marB="67596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2180618"/>
                  </a:ext>
                </a:extLst>
              </a:tr>
              <a:tr h="65568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s-PE" sz="900" b="0" i="0" u="none" strike="noStrike">
                          <a:solidFill>
                            <a:srgbClr val="3A3A3A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  <a:endParaRPr lang="es-PE" sz="1000">
                        <a:effectLst/>
                      </a:endParaRPr>
                    </a:p>
                    <a:p>
                      <a:pPr marL="292100" marR="26670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900" b="0" i="0" u="none" strike="noStrike">
                          <a:solidFill>
                            <a:srgbClr val="3A3A3A"/>
                          </a:solidFill>
                          <a:effectLst/>
                          <a:latin typeface="Arial" panose="020B0604020202020204" pitchFamily="34" charset="0"/>
                        </a:rPr>
                        <a:t>Libros Digitales</a:t>
                      </a:r>
                      <a:endParaRPr lang="es-PE" sz="1000">
                        <a:effectLst/>
                      </a:endParaRPr>
                    </a:p>
                  </a:txBody>
                  <a:tcPr marL="67596" marR="67596" marT="67596" marB="67596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50800" indent="2540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900" b="0" i="0" u="none" strike="noStrike">
                          <a:solidFill>
                            <a:srgbClr val="3A3A3A"/>
                          </a:solidFill>
                          <a:effectLst/>
                          <a:latin typeface="Times New Roman" panose="02020603050405020304" pitchFamily="18" charset="0"/>
                        </a:rPr>
                        <a:t>Mootee Idris. Design thinking para la innovación estratégica lo que no te pueden enseñar en las escuelas de negocios ni en las de diseño. 1a ed. Barcelona: Ediciones Urano - Empresa Activa, 2014. Print.</a:t>
                      </a:r>
                      <a:endParaRPr lang="es-ES" sz="1000">
                        <a:effectLst/>
                      </a:endParaRPr>
                    </a:p>
                    <a:p>
                      <a:pPr marL="50800" indent="2540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900" b="0" i="0" u="none" strike="noStrike">
                          <a:solidFill>
                            <a:srgbClr val="3A3A3A"/>
                          </a:solidFill>
                          <a:effectLst/>
                          <a:latin typeface="Times New Roman" panose="02020603050405020304" pitchFamily="18" charset="0"/>
                        </a:rPr>
                        <a:t>https://ucv.primo.exlibrisgroup.com/permalink/51UCV_INST/ghjb9a/alma991000843379707001</a:t>
                      </a:r>
                      <a:endParaRPr lang="es-ES" sz="1000">
                        <a:effectLst/>
                      </a:endParaRPr>
                    </a:p>
                  </a:txBody>
                  <a:tcPr marL="67596" marR="67596" marT="67596" marB="67596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6767697"/>
                  </a:ext>
                </a:extLst>
              </a:tr>
              <a:tr h="655681">
                <a:tc>
                  <a:txBody>
                    <a:bodyPr/>
                    <a:lstStyle/>
                    <a:p>
                      <a:pPr marL="292100" marR="26670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Libros Digitales</a:t>
                      </a:r>
                      <a:endParaRPr lang="es-PE" sz="1000">
                        <a:effectLst/>
                      </a:endParaRPr>
                    </a:p>
                  </a:txBody>
                  <a:tcPr marL="67596" marR="67596" marT="67596" marB="67596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9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Ferragut, M., &amp; Alfredo, F. (2012). Inteligencia emocional, bienestar personal y rendimiento academico en preadolescentes. </a:t>
                      </a:r>
                      <a:r>
                        <a:rPr lang="es-ES" sz="900" b="0" i="1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Revista Latinoamericana de Psicología</a:t>
                      </a:r>
                      <a:r>
                        <a:rPr lang="es-ES" sz="9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, </a:t>
                      </a:r>
                      <a:r>
                        <a:rPr lang="es-ES" sz="900" b="0" i="1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44</a:t>
                      </a:r>
                      <a:r>
                        <a:rPr lang="es-ES" sz="9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(3), 95+. https://link.gale.com/apps/doc/A316938931/PPPC?u=univcv&amp;sid=bookmark-PPPC&amp;xid=6e45bf08</a:t>
                      </a:r>
                      <a:endParaRPr lang="es-ES" sz="1000">
                        <a:effectLst/>
                      </a:endParaRPr>
                    </a:p>
                  </a:txBody>
                  <a:tcPr marL="67596" marR="67596" marT="67596" marB="67596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2104375"/>
                  </a:ext>
                </a:extLst>
              </a:tr>
              <a:tr h="757075">
                <a:tc>
                  <a:txBody>
                    <a:bodyPr/>
                    <a:lstStyle/>
                    <a:p>
                      <a:pPr marL="292100" marR="26670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Libros Digitales</a:t>
                      </a:r>
                      <a:endParaRPr lang="es-PE" sz="1000">
                        <a:effectLst/>
                      </a:endParaRPr>
                    </a:p>
                  </a:txBody>
                  <a:tcPr marL="67596" marR="67596" marT="67596" marB="67596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s-ES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Penagos-Corzo, J. C. (2020). Hacia un estudio científico de la creatividad. perspectivas psicológicas contemporáneas. </a:t>
                      </a:r>
                      <a:r>
                        <a:rPr lang="es-ES" sz="900" b="0" i="1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Revista Interamericana de Psicología</a:t>
                      </a:r>
                      <a:r>
                        <a:rPr lang="es-ES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, </a:t>
                      </a:r>
                      <a:r>
                        <a:rPr lang="es-ES" sz="900" b="0" i="1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54</a:t>
                      </a:r>
                      <a:r>
                        <a:rPr lang="es-ES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(3), NA. https://link.gale.com/apps/doc/A649662261/PPPC?u=univcv&amp;sid=bookmark-PPPC&amp;xid=a4a66fbe</a:t>
                      </a:r>
                      <a:endParaRPr lang="es-ES" sz="1000" dirty="0">
                        <a:effectLst/>
                      </a:endParaRPr>
                    </a:p>
                  </a:txBody>
                  <a:tcPr marL="67596" marR="67596" marT="67596" marB="67596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1752674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D5B0974B-D4F4-4823-85EE-15E1FA4704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5126" y="1251534"/>
            <a:ext cx="11822939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81615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2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770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7CB0E6F-4DD7-4EDE-956C-8B54081CA8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88" r="13288"/>
          <a:stretch/>
        </p:blipFill>
        <p:spPr>
          <a:xfrm>
            <a:off x="1847150" y="818509"/>
            <a:ext cx="5449700" cy="417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8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5E4A12A-88BD-4851-BB30-C7E8B17A94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00" t="16695" r="13000"/>
          <a:stretch/>
        </p:blipFill>
        <p:spPr>
          <a:xfrm>
            <a:off x="2346928" y="998400"/>
            <a:ext cx="6364224" cy="4049953"/>
          </a:xfrm>
          <a:prstGeom prst="rect">
            <a:avLst/>
          </a:prstGeom>
        </p:spPr>
      </p:pic>
      <p:sp>
        <p:nvSpPr>
          <p:cNvPr id="7" name="Google Shape;160;p4">
            <a:extLst>
              <a:ext uri="{FF2B5EF4-FFF2-40B4-BE49-F238E27FC236}">
                <a16:creationId xmlns:a16="http://schemas.microsoft.com/office/drawing/2014/main" id="{2F02B04D-C655-451C-9B06-6E4A6BDBC3B1}"/>
              </a:ext>
            </a:extLst>
          </p:cNvPr>
          <p:cNvSpPr/>
          <p:nvPr/>
        </p:nvSpPr>
        <p:spPr>
          <a:xfrm>
            <a:off x="66080" y="1590108"/>
            <a:ext cx="2171120" cy="2554992"/>
          </a:xfrm>
          <a:prstGeom prst="round2DiagRect">
            <a:avLst>
              <a:gd name="adj1" fmla="val 16667"/>
              <a:gd name="adj2" fmla="val 0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None/>
            </a:pPr>
            <a:r>
              <a:rPr lang="es-ES" sz="2800" i="0" u="none" strike="noStrik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RETO 01</a:t>
            </a:r>
            <a:r>
              <a:rPr lang="es-ES" sz="3200" i="0" u="none" strike="noStrik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: Construye tu</a:t>
            </a:r>
            <a:r>
              <a:rPr lang="es-ES" sz="3200" i="1" u="none" strike="noStrik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/>
                <a:ea typeface="Calibri"/>
                <a:cs typeface="Calibri"/>
                <a:sym typeface="Calibri"/>
              </a:rPr>
              <a:t> billetera ideal</a:t>
            </a:r>
            <a:endParaRPr sz="1400" i="0" u="none" strike="noStrik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1153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B03F7178-1BC1-45D5-BC7B-7B30C68BDC8D}"/>
              </a:ext>
            </a:extLst>
          </p:cNvPr>
          <p:cNvGrpSpPr/>
          <p:nvPr/>
        </p:nvGrpSpPr>
        <p:grpSpPr>
          <a:xfrm>
            <a:off x="686177" y="749620"/>
            <a:ext cx="7342255" cy="4034930"/>
            <a:chOff x="236609" y="533526"/>
            <a:chExt cx="8264099" cy="6000050"/>
          </a:xfrm>
        </p:grpSpPr>
        <p:pic>
          <p:nvPicPr>
            <p:cNvPr id="6" name="Google Shape;168;p5">
              <a:extLst>
                <a:ext uri="{FF2B5EF4-FFF2-40B4-BE49-F238E27FC236}">
                  <a16:creationId xmlns:a16="http://schemas.microsoft.com/office/drawing/2014/main" id="{E043DB4E-C0CD-4DC9-9A89-FE801503D4F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31818" y="1477107"/>
              <a:ext cx="5868890" cy="5056469"/>
            </a:xfrm>
            <a:prstGeom prst="ellipse">
              <a:avLst/>
            </a:prstGeom>
            <a:noFill/>
            <a:ln w="190500" cap="rnd" cmpd="sng">
              <a:solidFill>
                <a:srgbClr val="9CC2E5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7000" algn="bl" rotWithShape="0">
                <a:srgbClr val="000000"/>
              </a:outerShdw>
            </a:effectLst>
          </p:spPr>
        </p:pic>
        <p:sp>
          <p:nvSpPr>
            <p:cNvPr id="7" name="Google Shape;171;p5">
              <a:extLst>
                <a:ext uri="{FF2B5EF4-FFF2-40B4-BE49-F238E27FC236}">
                  <a16:creationId xmlns:a16="http://schemas.microsoft.com/office/drawing/2014/main" id="{F7210F79-FB6F-4115-AC3C-C0A1E1F1BF19}"/>
                </a:ext>
              </a:extLst>
            </p:cNvPr>
            <p:cNvSpPr/>
            <p:nvPr/>
          </p:nvSpPr>
          <p:spPr>
            <a:xfrm>
              <a:off x="1954318" y="533526"/>
              <a:ext cx="5235364" cy="505247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C55A11">
                <a:alpha val="7137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Calibri"/>
                <a:buNone/>
              </a:pPr>
              <a:r>
                <a:rPr lang="es-ES" sz="20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Algunas preguntas:</a:t>
              </a:r>
              <a:endParaRPr sz="2400" b="0" i="1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72;p5">
              <a:extLst>
                <a:ext uri="{FF2B5EF4-FFF2-40B4-BE49-F238E27FC236}">
                  <a16:creationId xmlns:a16="http://schemas.microsoft.com/office/drawing/2014/main" id="{5F72E1ED-187C-4F7F-AA36-7C5725D6D44C}"/>
                </a:ext>
              </a:extLst>
            </p:cNvPr>
            <p:cNvSpPr txBox="1"/>
            <p:nvPr/>
          </p:nvSpPr>
          <p:spPr>
            <a:xfrm>
              <a:off x="914110" y="2982416"/>
              <a:ext cx="3435417" cy="68644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¿Qué momento del reto te pareció más interesante o atractivo?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73;p5">
              <a:extLst>
                <a:ext uri="{FF2B5EF4-FFF2-40B4-BE49-F238E27FC236}">
                  <a16:creationId xmlns:a16="http://schemas.microsoft.com/office/drawing/2014/main" id="{99D18D94-1B8C-4EF4-939D-5230DABBFD5A}"/>
                </a:ext>
              </a:extLst>
            </p:cNvPr>
            <p:cNvSpPr/>
            <p:nvPr/>
          </p:nvSpPr>
          <p:spPr>
            <a:xfrm>
              <a:off x="236609" y="1430907"/>
              <a:ext cx="3435417" cy="7779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b="1" i="0" u="none" strike="noStrike" cap="none">
                  <a:solidFill>
                    <a:srgbClr val="002060"/>
                  </a:solidFill>
                  <a:latin typeface="Calibri"/>
                  <a:ea typeface="Calibri"/>
                  <a:cs typeface="Calibri"/>
                  <a:sym typeface="Calibri"/>
                </a:rPr>
                <a:t>Luego de haber cumplido el reto, respondamos las siguientes preguntas:</a:t>
              </a:r>
              <a:endParaRPr sz="1100" b="0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74;p5">
              <a:extLst>
                <a:ext uri="{FF2B5EF4-FFF2-40B4-BE49-F238E27FC236}">
                  <a16:creationId xmlns:a16="http://schemas.microsoft.com/office/drawing/2014/main" id="{B8C1A8D8-8724-4B4D-8A60-7B148075A9A7}"/>
                </a:ext>
              </a:extLst>
            </p:cNvPr>
            <p:cNvSpPr/>
            <p:nvPr/>
          </p:nvSpPr>
          <p:spPr>
            <a:xfrm>
              <a:off x="4932501" y="4411971"/>
              <a:ext cx="3420675" cy="369332"/>
            </a:xfrm>
            <a:prstGeom prst="rect">
              <a:avLst/>
            </a:prstGeom>
            <a:noFill/>
            <a:ln w="12700" cap="flat" cmpd="sng">
              <a:solidFill>
                <a:srgbClr val="AEABAB"/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200" b="1" i="1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RETO: “Confecciona tu Billetera ideal”</a:t>
              </a:r>
              <a:endParaRPr sz="11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75;p5">
              <a:extLst>
                <a:ext uri="{FF2B5EF4-FFF2-40B4-BE49-F238E27FC236}">
                  <a16:creationId xmlns:a16="http://schemas.microsoft.com/office/drawing/2014/main" id="{E30944F1-6940-462D-886C-25256727A213}"/>
                </a:ext>
              </a:extLst>
            </p:cNvPr>
            <p:cNvSpPr txBox="1"/>
            <p:nvPr/>
          </p:nvSpPr>
          <p:spPr>
            <a:xfrm>
              <a:off x="1224483" y="4289185"/>
              <a:ext cx="3276011" cy="68644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¿Cuáles fueron las principales dificultades experimentadas en el reto?</a:t>
              </a: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76;p5">
              <a:extLst>
                <a:ext uri="{FF2B5EF4-FFF2-40B4-BE49-F238E27FC236}">
                  <a16:creationId xmlns:a16="http://schemas.microsoft.com/office/drawing/2014/main" id="{C66AA6EC-DC25-4221-BFC3-6F6EFB22CFD1}"/>
                </a:ext>
              </a:extLst>
            </p:cNvPr>
            <p:cNvSpPr/>
            <p:nvPr/>
          </p:nvSpPr>
          <p:spPr>
            <a:xfrm>
              <a:off x="1544020" y="5676274"/>
              <a:ext cx="3388481" cy="68644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¿Qué momento te pareció el más importante para cumplir el reto?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" name="Google Shape;177;p5">
              <a:extLst>
                <a:ext uri="{FF2B5EF4-FFF2-40B4-BE49-F238E27FC236}">
                  <a16:creationId xmlns:a16="http://schemas.microsoft.com/office/drawing/2014/main" id="{8EC14834-CFE4-457F-BD6A-35ACC3579948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180065" y="5768001"/>
              <a:ext cx="401948" cy="4013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78;p5">
              <a:extLst>
                <a:ext uri="{FF2B5EF4-FFF2-40B4-BE49-F238E27FC236}">
                  <a16:creationId xmlns:a16="http://schemas.microsoft.com/office/drawing/2014/main" id="{A5B6BD86-AB96-402B-83FE-06C140707BE4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22536" y="4504025"/>
              <a:ext cx="401948" cy="4013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79;p5">
              <a:extLst>
                <a:ext uri="{FF2B5EF4-FFF2-40B4-BE49-F238E27FC236}">
                  <a16:creationId xmlns:a16="http://schemas.microsoft.com/office/drawing/2014/main" id="{655E5304-6105-42D7-AB60-FC8692900D66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530971" y="3074143"/>
              <a:ext cx="401948" cy="40132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548276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65B0F6E4-160F-4939-8A00-0460C2AD275C}"/>
              </a:ext>
            </a:extLst>
          </p:cNvPr>
          <p:cNvGrpSpPr/>
          <p:nvPr/>
        </p:nvGrpSpPr>
        <p:grpSpPr>
          <a:xfrm>
            <a:off x="-20935" y="493288"/>
            <a:ext cx="9144000" cy="4650213"/>
            <a:chOff x="-20935" y="493287"/>
            <a:chExt cx="9499114" cy="6421292"/>
          </a:xfrm>
        </p:grpSpPr>
        <p:sp>
          <p:nvSpPr>
            <p:cNvPr id="6" name="Google Shape;185;p6">
              <a:extLst>
                <a:ext uri="{FF2B5EF4-FFF2-40B4-BE49-F238E27FC236}">
                  <a16:creationId xmlns:a16="http://schemas.microsoft.com/office/drawing/2014/main" id="{6183806A-98DB-43B0-952C-4B9668A543AB}"/>
                </a:ext>
              </a:extLst>
            </p:cNvPr>
            <p:cNvSpPr/>
            <p:nvPr/>
          </p:nvSpPr>
          <p:spPr>
            <a:xfrm>
              <a:off x="0" y="1310058"/>
              <a:ext cx="9127702" cy="5604521"/>
            </a:xfrm>
            <a:prstGeom prst="rect">
              <a:avLst/>
            </a:prstGeom>
            <a:solidFill>
              <a:srgbClr val="A0E0F1"/>
            </a:solidFill>
            <a:ln w="12700" cap="flat" cmpd="sng">
              <a:solidFill>
                <a:srgbClr val="65DCF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88;p6">
              <a:extLst>
                <a:ext uri="{FF2B5EF4-FFF2-40B4-BE49-F238E27FC236}">
                  <a16:creationId xmlns:a16="http://schemas.microsoft.com/office/drawing/2014/main" id="{382F3C52-ACB7-4897-B006-8CCF95594C14}"/>
                </a:ext>
              </a:extLst>
            </p:cNvPr>
            <p:cNvSpPr/>
            <p:nvPr/>
          </p:nvSpPr>
          <p:spPr>
            <a:xfrm>
              <a:off x="1602535" y="493287"/>
              <a:ext cx="3101322" cy="560571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1">
                <a:alpha val="71372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s-ES" sz="18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PROCESO CREATIVO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" name="Google Shape;189;p6">
              <a:extLst>
                <a:ext uri="{FF2B5EF4-FFF2-40B4-BE49-F238E27FC236}">
                  <a16:creationId xmlns:a16="http://schemas.microsoft.com/office/drawing/2014/main" id="{FFC77859-993C-4B45-8DE8-70963FC7BCAE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3866" y="1518297"/>
              <a:ext cx="2087859" cy="2775367"/>
            </a:xfrm>
            <a:prstGeom prst="ellipse">
              <a:avLst/>
            </a:prstGeom>
            <a:noFill/>
            <a:ln w="63500" cap="rnd" cmpd="sng">
              <a:solidFill>
                <a:srgbClr val="8DA9DB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0" dist="292100" dir="5400000" sx="-80000" sy="-18000" rotWithShape="0">
                <a:srgbClr val="000000">
                  <a:alpha val="21960"/>
                </a:srgbClr>
              </a:outerShdw>
            </a:effectLst>
          </p:spPr>
        </p:pic>
        <p:pic>
          <p:nvPicPr>
            <p:cNvPr id="9" name="Google Shape;190;p6">
              <a:extLst>
                <a:ext uri="{FF2B5EF4-FFF2-40B4-BE49-F238E27FC236}">
                  <a16:creationId xmlns:a16="http://schemas.microsoft.com/office/drawing/2014/main" id="{ADC83FDD-4F3E-42DF-921A-AF7B9C74BB15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13750" t="28148" r="35764" b="28640"/>
            <a:stretch/>
          </p:blipFill>
          <p:spPr>
            <a:xfrm>
              <a:off x="-20935" y="5028526"/>
              <a:ext cx="8714174" cy="16298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Google Shape;191;p6">
              <a:extLst>
                <a:ext uri="{FF2B5EF4-FFF2-40B4-BE49-F238E27FC236}">
                  <a16:creationId xmlns:a16="http://schemas.microsoft.com/office/drawing/2014/main" id="{93904137-BB09-4AAA-B9EB-2284F5202F7A}"/>
                </a:ext>
              </a:extLst>
            </p:cNvPr>
            <p:cNvSpPr txBox="1"/>
            <p:nvPr/>
          </p:nvSpPr>
          <p:spPr>
            <a:xfrm>
              <a:off x="4172755" y="6488668"/>
              <a:ext cx="5305424" cy="4249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b="0" i="1" u="sng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https://www.youtube.com/watch?v=CsoLceH9apg</a:t>
              </a:r>
              <a:endParaRPr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92;p6">
              <a:extLst>
                <a:ext uri="{FF2B5EF4-FFF2-40B4-BE49-F238E27FC236}">
                  <a16:creationId xmlns:a16="http://schemas.microsoft.com/office/drawing/2014/main" id="{445A2B04-3497-49C0-812D-77D26AB223C7}"/>
                </a:ext>
              </a:extLst>
            </p:cNvPr>
            <p:cNvSpPr txBox="1"/>
            <p:nvPr/>
          </p:nvSpPr>
          <p:spPr>
            <a:xfrm>
              <a:off x="2844800" y="1505736"/>
              <a:ext cx="6152818" cy="37355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6178"/>
                </a:buClr>
                <a:buSzPts val="1800"/>
                <a:buFont typeface="Arial"/>
                <a:buNone/>
              </a:pPr>
              <a:r>
                <a:rPr lang="es-ES" b="0" i="0" u="none" strike="noStrike" cap="none">
                  <a:solidFill>
                    <a:srgbClr val="1C6178"/>
                  </a:solidFill>
                  <a:latin typeface="Calibri"/>
                  <a:ea typeface="Calibri"/>
                  <a:cs typeface="Calibri"/>
                  <a:sym typeface="Calibri"/>
                </a:rPr>
                <a:t>El proceso creativo es el resultado de una interacción interdependiente de diversos  procesos psicológicos, que permite combinar más de una capacidad con el propósito de generar ideas y productos creativos (De Bono, 2018).</a:t>
              </a:r>
              <a:endParaRPr b="0" i="0" u="none" strike="noStrike" cap="none">
                <a:solidFill>
                  <a:srgbClr val="1C6178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1C6178"/>
                </a:buClr>
                <a:buSzPts val="1800"/>
                <a:buFont typeface="Arial"/>
                <a:buChar char="•"/>
              </a:pPr>
              <a:r>
                <a:rPr lang="es-ES" b="1" i="0" u="none" strike="noStrike" cap="none">
                  <a:solidFill>
                    <a:srgbClr val="1C6178"/>
                  </a:solidFill>
                  <a:latin typeface="Calibri"/>
                  <a:ea typeface="Calibri"/>
                  <a:cs typeface="Calibri"/>
                  <a:sym typeface="Calibri"/>
                </a:rPr>
                <a:t>El modelo de G. Wallas </a:t>
              </a:r>
              <a:r>
                <a:rPr lang="es-ES" b="0" i="0" u="none" strike="noStrike" cap="none">
                  <a:solidFill>
                    <a:srgbClr val="1C6178"/>
                  </a:solidFill>
                  <a:latin typeface="Calibri"/>
                  <a:ea typeface="Calibri"/>
                  <a:cs typeface="Calibri"/>
                  <a:sym typeface="Calibri"/>
                </a:rPr>
                <a:t>(Preparación, incubación, iluminación y verificación).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286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1C6178"/>
                </a:buClr>
                <a:buSzPts val="1800"/>
                <a:buFont typeface="Arial"/>
                <a:buChar char="•"/>
              </a:pPr>
              <a:r>
                <a:rPr lang="es-ES" b="1" i="0" u="none" strike="noStrike" cap="none">
                  <a:solidFill>
                    <a:srgbClr val="1C6178"/>
                  </a:solidFill>
                  <a:latin typeface="Calibri"/>
                  <a:ea typeface="Calibri"/>
                  <a:cs typeface="Calibri"/>
                  <a:sym typeface="Calibri"/>
                </a:rPr>
                <a:t>El modelo de  Csikszentmihalyi </a:t>
              </a:r>
              <a:r>
                <a:rPr lang="es-ES" b="0" i="0" u="none" strike="noStrike" cap="none">
                  <a:solidFill>
                    <a:srgbClr val="1C6178"/>
                  </a:solidFill>
                  <a:latin typeface="Calibri"/>
                  <a:ea typeface="Calibri"/>
                  <a:cs typeface="Calibri"/>
                  <a:sym typeface="Calibri"/>
                </a:rPr>
                <a:t>(Preparación, incubación, intuición, evaluación y proceso de elaboración).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286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1C6178"/>
                </a:buClr>
                <a:buSzPts val="1800"/>
                <a:buFont typeface="Arial"/>
                <a:buChar char="•"/>
              </a:pPr>
              <a:r>
                <a:rPr lang="es-ES" b="1" i="0" u="none" strike="noStrike" cap="none">
                  <a:solidFill>
                    <a:srgbClr val="1C6178"/>
                  </a:solidFill>
                  <a:latin typeface="Calibri"/>
                  <a:ea typeface="Calibri"/>
                  <a:cs typeface="Calibri"/>
                  <a:sym typeface="Calibri"/>
                </a:rPr>
                <a:t>El modelo de Osborn </a:t>
              </a:r>
              <a:r>
                <a:rPr lang="es-ES" b="0" i="0" u="none" strike="noStrike" cap="none">
                  <a:solidFill>
                    <a:srgbClr val="1C6178"/>
                  </a:solidFill>
                  <a:latin typeface="Calibri"/>
                  <a:ea typeface="Calibri"/>
                  <a:cs typeface="Calibri"/>
                  <a:sym typeface="Calibri"/>
                </a:rPr>
                <a:t>(Orientación, preparación, análisis, idea, incubación, síntesis y evaluación).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286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1C6178"/>
                </a:buClr>
                <a:buSzPts val="1800"/>
                <a:buFont typeface="Arial"/>
                <a:buChar char="•"/>
              </a:pPr>
              <a:r>
                <a:rPr lang="es-ES" b="1" i="0" u="none" strike="noStrike" cap="none">
                  <a:solidFill>
                    <a:srgbClr val="C55A11"/>
                  </a:solidFill>
                  <a:latin typeface="Calibri"/>
                  <a:ea typeface="Calibri"/>
                  <a:cs typeface="Calibri"/>
                  <a:sym typeface="Calibri"/>
                </a:rPr>
                <a:t>El modelo del Disign Thinking</a:t>
              </a:r>
              <a:r>
                <a:rPr lang="es-ES" b="1" i="0" u="none" strike="noStrike" cap="none">
                  <a:solidFill>
                    <a:srgbClr val="1C6178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es-ES" b="0" i="0" u="none" strike="noStrike" cap="none">
                  <a:solidFill>
                    <a:srgbClr val="1C6178"/>
                  </a:solidFill>
                  <a:latin typeface="Calibri"/>
                  <a:ea typeface="Calibri"/>
                  <a:cs typeface="Calibri"/>
                  <a:sym typeface="Calibri"/>
                </a:rPr>
                <a:t>( Empatizar, definir, idear, prototipar y testear).</a:t>
              </a:r>
              <a:endParaRPr b="0" i="0" u="none" strike="noStrike" cap="none">
                <a:solidFill>
                  <a:srgbClr val="1C6178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3161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99;p7">
            <a:extLst>
              <a:ext uri="{FF2B5EF4-FFF2-40B4-BE49-F238E27FC236}">
                <a16:creationId xmlns:a16="http://schemas.microsoft.com/office/drawing/2014/main" id="{CF1FA4EB-F92B-46AD-BB6A-CE672183D0A3}"/>
              </a:ext>
            </a:extLst>
          </p:cNvPr>
          <p:cNvSpPr/>
          <p:nvPr/>
        </p:nvSpPr>
        <p:spPr>
          <a:xfrm>
            <a:off x="1218058" y="712367"/>
            <a:ext cx="5328235" cy="311123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2F89BE">
              <a:alpha val="7137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None/>
            </a:pPr>
            <a:r>
              <a:rPr lang="es-ES" sz="24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VIDEO: Proceso creativo en “Airbnb”</a:t>
            </a:r>
            <a:endParaRPr sz="2800" b="0" i="1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Google Shape;200;p7">
            <a:extLst>
              <a:ext uri="{FF2B5EF4-FFF2-40B4-BE49-F238E27FC236}">
                <a16:creationId xmlns:a16="http://schemas.microsoft.com/office/drawing/2014/main" id="{88146C21-8EC4-4D5F-B49A-D64C8BF1CB4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98" t="6659"/>
          <a:stretch/>
        </p:blipFill>
        <p:spPr>
          <a:xfrm>
            <a:off x="1449604" y="1169522"/>
            <a:ext cx="7328636" cy="3841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01;p7" descr="Resultado de imagen para simbolo audio}">
            <a:extLst>
              <a:ext uri="{FF2B5EF4-FFF2-40B4-BE49-F238E27FC236}">
                <a16:creationId xmlns:a16="http://schemas.microsoft.com/office/drawing/2014/main" id="{FE65A4BB-609E-45AD-B100-1FD88F3E4A1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6073" y="1496792"/>
            <a:ext cx="1198709" cy="677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202;p7">
            <a:extLst>
              <a:ext uri="{FF2B5EF4-FFF2-40B4-BE49-F238E27FC236}">
                <a16:creationId xmlns:a16="http://schemas.microsoft.com/office/drawing/2014/main" id="{6FEA3F53-0048-4F13-9586-AC993C002EC5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853" t="16912" r="15853" b="16420"/>
          <a:stretch/>
        </p:blipFill>
        <p:spPr>
          <a:xfrm>
            <a:off x="2376704" y="2146300"/>
            <a:ext cx="4447041" cy="17924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203;p7">
            <a:extLst>
              <a:ext uri="{FF2B5EF4-FFF2-40B4-BE49-F238E27FC236}">
                <a16:creationId xmlns:a16="http://schemas.microsoft.com/office/drawing/2014/main" id="{E378C40F-C46A-4CF6-A97E-DE159D248DAF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-821795">
            <a:off x="5303936" y="1338704"/>
            <a:ext cx="2484714" cy="918513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algn="tl" rotWithShape="0">
              <a:srgbClr val="000000">
                <a:alpha val="44313"/>
              </a:srgbClr>
            </a:outerShdw>
          </a:effectLst>
        </p:spPr>
      </p:pic>
      <p:sp>
        <p:nvSpPr>
          <p:cNvPr id="12" name="Google Shape;204;p7">
            <a:extLst>
              <a:ext uri="{FF2B5EF4-FFF2-40B4-BE49-F238E27FC236}">
                <a16:creationId xmlns:a16="http://schemas.microsoft.com/office/drawing/2014/main" id="{3FA06B7A-B63D-454E-985B-BDA8ECDB442B}"/>
              </a:ext>
            </a:extLst>
          </p:cNvPr>
          <p:cNvSpPr txBox="1"/>
          <p:nvPr/>
        </p:nvSpPr>
        <p:spPr>
          <a:xfrm>
            <a:off x="1095414" y="4615293"/>
            <a:ext cx="751323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Recuperado de: </a:t>
            </a:r>
            <a:r>
              <a:rPr lang="es-ES" sz="16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https://www.youtube.com/watch?v=5U0-BjrpEzM</a:t>
            </a: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205;p7">
            <a:extLst>
              <a:ext uri="{FF2B5EF4-FFF2-40B4-BE49-F238E27FC236}">
                <a16:creationId xmlns:a16="http://schemas.microsoft.com/office/drawing/2014/main" id="{16CBF0A4-4EF5-491C-A6C1-3A9763EF0A6A}"/>
              </a:ext>
            </a:extLst>
          </p:cNvPr>
          <p:cNvSpPr/>
          <p:nvPr/>
        </p:nvSpPr>
        <p:spPr>
          <a:xfrm>
            <a:off x="999157" y="4084763"/>
            <a:ext cx="6862908" cy="408578"/>
          </a:xfrm>
          <a:prstGeom prst="roundRect">
            <a:avLst>
              <a:gd name="adj" fmla="val 16667"/>
            </a:avLst>
          </a:prstGeom>
          <a:solidFill>
            <a:srgbClr val="65DCF6"/>
          </a:solidFill>
          <a:ln w="952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1800" b="0" i="0" u="none" strike="noStrike" cap="none">
                <a:solidFill>
                  <a:schemeClr val="dk1"/>
                </a:solidFill>
                <a:latin typeface="Bodoni"/>
                <a:ea typeface="Bodoni"/>
                <a:cs typeface="Bodoni"/>
                <a:sym typeface="Bodoni"/>
              </a:rPr>
              <a:t>¿Cómo ayudó el  Design Thinking a resolver el problema?</a:t>
            </a: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2274259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6C7D3B1C-6279-4AE8-BE34-CA0466B3B6BE}"/>
              </a:ext>
            </a:extLst>
          </p:cNvPr>
          <p:cNvGrpSpPr/>
          <p:nvPr/>
        </p:nvGrpSpPr>
        <p:grpSpPr>
          <a:xfrm>
            <a:off x="55265" y="513973"/>
            <a:ext cx="8686801" cy="4618376"/>
            <a:chOff x="-1" y="363196"/>
            <a:chExt cx="9144001" cy="6494804"/>
          </a:xfrm>
        </p:grpSpPr>
        <p:pic>
          <p:nvPicPr>
            <p:cNvPr id="6" name="Google Shape;211;p8" descr="Chica con los brazos abiertos y globos Foto Gratis">
              <a:extLst>
                <a:ext uri="{FF2B5EF4-FFF2-40B4-BE49-F238E27FC236}">
                  <a16:creationId xmlns:a16="http://schemas.microsoft.com/office/drawing/2014/main" id="{E895B8E2-2584-402B-AD2A-094A036D869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b="25065"/>
            <a:stretch/>
          </p:blipFill>
          <p:spPr>
            <a:xfrm flipH="1">
              <a:off x="-1" y="1108395"/>
              <a:ext cx="9144001" cy="574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212;p8">
              <a:extLst>
                <a:ext uri="{FF2B5EF4-FFF2-40B4-BE49-F238E27FC236}">
                  <a16:creationId xmlns:a16="http://schemas.microsoft.com/office/drawing/2014/main" id="{7E79DAC2-F7E0-46E3-9355-C9C6BE0D2719}"/>
                </a:ext>
              </a:extLst>
            </p:cNvPr>
            <p:cNvSpPr/>
            <p:nvPr/>
          </p:nvSpPr>
          <p:spPr>
            <a:xfrm>
              <a:off x="1407601" y="363196"/>
              <a:ext cx="3164398" cy="47008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1">
                <a:alpha val="71372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s-ES" sz="1800" b="1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DESIGN THINKING</a:t>
              </a: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15;p8">
              <a:extLst>
                <a:ext uri="{FF2B5EF4-FFF2-40B4-BE49-F238E27FC236}">
                  <a16:creationId xmlns:a16="http://schemas.microsoft.com/office/drawing/2014/main" id="{A8C700E5-6248-4822-83EA-798DA37C3995}"/>
                </a:ext>
              </a:extLst>
            </p:cNvPr>
            <p:cNvSpPr txBox="1"/>
            <p:nvPr/>
          </p:nvSpPr>
          <p:spPr>
            <a:xfrm>
              <a:off x="455694" y="1416494"/>
              <a:ext cx="3434819" cy="2036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rmAutofit/>
            </a:bodyPr>
            <a:lstStyle/>
            <a:p>
              <a:pPr marL="342900" marR="0" lvl="0" indent="-1651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endParaRPr sz="20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228600" marR="0" lvl="0" indent="-508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216;p8">
              <a:extLst>
                <a:ext uri="{FF2B5EF4-FFF2-40B4-BE49-F238E27FC236}">
                  <a16:creationId xmlns:a16="http://schemas.microsoft.com/office/drawing/2014/main" id="{7F1E2685-1795-4195-8D2E-6B9E198672D2}"/>
                </a:ext>
              </a:extLst>
            </p:cNvPr>
            <p:cNvSpPr/>
            <p:nvPr/>
          </p:nvSpPr>
          <p:spPr>
            <a:xfrm>
              <a:off x="5110571" y="1545705"/>
              <a:ext cx="3944725" cy="2729497"/>
            </a:xfrm>
            <a:prstGeom prst="roundRect">
              <a:avLst>
                <a:gd name="adj" fmla="val 16667"/>
              </a:avLst>
            </a:pr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2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Características: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Noto Sans Symbols"/>
                <a:buChar char="❖"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Centrado en el usuario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Noto Sans Symbols"/>
                <a:buChar char="❖"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Es iterativo porque está en constante retroalimentación los fases.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Noto Sans Symbols"/>
                <a:buChar char="❖"/>
              </a:pPr>
              <a:r>
                <a:rPr lang="es-ES" sz="12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Es social porque los equipos  de trabajo son multidisciplinarios.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7;p8">
              <a:extLst>
                <a:ext uri="{FF2B5EF4-FFF2-40B4-BE49-F238E27FC236}">
                  <a16:creationId xmlns:a16="http://schemas.microsoft.com/office/drawing/2014/main" id="{8E105284-39F0-4A40-A9A0-9E90BEB757D5}"/>
                </a:ext>
              </a:extLst>
            </p:cNvPr>
            <p:cNvSpPr/>
            <p:nvPr/>
          </p:nvSpPr>
          <p:spPr>
            <a:xfrm>
              <a:off x="269776" y="1220391"/>
              <a:ext cx="3942762" cy="2118938"/>
            </a:xfrm>
            <a:prstGeom prst="roundRect">
              <a:avLst>
                <a:gd name="adj" fmla="val 16667"/>
              </a:avLst>
            </a:prstGeom>
            <a:solidFill>
              <a:srgbClr val="EDD4D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85750" marR="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❑"/>
              </a:pPr>
              <a:r>
                <a:rPr lang="es-E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El design thinking es uno de los enfoques del proceso creativo. 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285750" marR="0" lvl="0" indent="-28575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❑"/>
              </a:pPr>
              <a:r>
                <a:rPr lang="es-E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El pensamiento de diseño es una metodología centrada en las personas que busca resolver problemas mediante estrategias creativas (Pelta, 2013). 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" name="Google Shape;218;p8" descr="Emotional design thinking para generar experiencias memorables por Ricardo  Altimira - Consultora Empresarial Metakairos">
              <a:extLst>
                <a:ext uri="{FF2B5EF4-FFF2-40B4-BE49-F238E27FC236}">
                  <a16:creationId xmlns:a16="http://schemas.microsoft.com/office/drawing/2014/main" id="{A73406E6-CA67-4B0A-BF6E-5DE6A230A347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49184" y="4003682"/>
              <a:ext cx="8624742" cy="136808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856824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7185475" y="358950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Creatividad e Innovación</a:t>
            </a:r>
            <a:endParaRPr sz="1100" dirty="0">
              <a:solidFill>
                <a:srgbClr val="1C4587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527225" y="385950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100" dirty="0">
                <a:solidFill>
                  <a:srgbClr val="1C4587"/>
                </a:solidFill>
              </a:rPr>
              <a:t>Programa de Formación Humanística</a:t>
            </a:r>
            <a:endParaRPr sz="11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20CC0444-DA5A-4348-8AB0-8C8278356B9E}"/>
              </a:ext>
            </a:extLst>
          </p:cNvPr>
          <p:cNvGrpSpPr/>
          <p:nvPr/>
        </p:nvGrpSpPr>
        <p:grpSpPr>
          <a:xfrm>
            <a:off x="182574" y="850664"/>
            <a:ext cx="8542326" cy="4262221"/>
            <a:chOff x="-1" y="522329"/>
            <a:chExt cx="9127702" cy="6335671"/>
          </a:xfrm>
        </p:grpSpPr>
        <p:pic>
          <p:nvPicPr>
            <p:cNvPr id="6" name="Google Shape;224;p9" descr="Chica con los brazos abiertos y globos Foto Gratis">
              <a:extLst>
                <a:ext uri="{FF2B5EF4-FFF2-40B4-BE49-F238E27FC236}">
                  <a16:creationId xmlns:a16="http://schemas.microsoft.com/office/drawing/2014/main" id="{886FA9FD-6558-4115-B79D-E218D5D49E23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b="25065"/>
            <a:stretch/>
          </p:blipFill>
          <p:spPr>
            <a:xfrm flipH="1">
              <a:off x="-1" y="1518249"/>
              <a:ext cx="9127702" cy="53397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225;p9">
              <a:extLst>
                <a:ext uri="{FF2B5EF4-FFF2-40B4-BE49-F238E27FC236}">
                  <a16:creationId xmlns:a16="http://schemas.microsoft.com/office/drawing/2014/main" id="{EEC22679-A720-4FB1-B610-32545FB356BB}"/>
                </a:ext>
              </a:extLst>
            </p:cNvPr>
            <p:cNvSpPr/>
            <p:nvPr/>
          </p:nvSpPr>
          <p:spPr>
            <a:xfrm>
              <a:off x="1602535" y="522329"/>
              <a:ext cx="5941796" cy="575411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1">
                <a:alpha val="71372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s-ES" sz="20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FASES  DEL DESIGN THINKING</a:t>
              </a:r>
              <a:endPara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28;p9">
              <a:extLst>
                <a:ext uri="{FF2B5EF4-FFF2-40B4-BE49-F238E27FC236}">
                  <a16:creationId xmlns:a16="http://schemas.microsoft.com/office/drawing/2014/main" id="{2011F417-4746-45D7-9E0A-E5FC4AE705D7}"/>
                </a:ext>
              </a:extLst>
            </p:cNvPr>
            <p:cNvSpPr txBox="1"/>
            <p:nvPr/>
          </p:nvSpPr>
          <p:spPr>
            <a:xfrm>
              <a:off x="455694" y="1416493"/>
              <a:ext cx="3434819" cy="47569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rmAutofit/>
            </a:bodyPr>
            <a:lstStyle/>
            <a:p>
              <a:pPr marL="342900" marR="0" lvl="0" indent="-1651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  <a:p>
              <a:pPr marL="228600" marR="0" lvl="0" indent="-508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9" name="Google Shape;229;p9" descr="Qué es el Design Thinking y cómo aplicarlo? - MYADTECH">
              <a:extLst>
                <a:ext uri="{FF2B5EF4-FFF2-40B4-BE49-F238E27FC236}">
                  <a16:creationId xmlns:a16="http://schemas.microsoft.com/office/drawing/2014/main" id="{CE850A25-31E1-4FFE-A5D7-C3C1EED94C1B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23523"/>
            <a:stretch/>
          </p:blipFill>
          <p:spPr>
            <a:xfrm>
              <a:off x="184736" y="2170917"/>
              <a:ext cx="8817596" cy="39481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Google Shape;230;p9">
              <a:extLst>
                <a:ext uri="{FF2B5EF4-FFF2-40B4-BE49-F238E27FC236}">
                  <a16:creationId xmlns:a16="http://schemas.microsoft.com/office/drawing/2014/main" id="{62FDAFC0-AD6F-4048-9750-AE21277987F0}"/>
                </a:ext>
              </a:extLst>
            </p:cNvPr>
            <p:cNvSpPr/>
            <p:nvPr/>
          </p:nvSpPr>
          <p:spPr>
            <a:xfrm>
              <a:off x="-1" y="5411291"/>
              <a:ext cx="4722831" cy="1214745"/>
            </a:xfrm>
            <a:prstGeom prst="roundRect">
              <a:avLst>
                <a:gd name="adj" fmla="val 16667"/>
              </a:avLst>
            </a:prstGeom>
            <a:solidFill>
              <a:srgbClr val="FFF2CC"/>
            </a:solidFill>
            <a:ln w="9525" cap="flat" cmpd="sng">
              <a:solidFill>
                <a:schemeClr val="dk1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El profesor </a:t>
              </a:r>
              <a:r>
                <a:rPr lang="es-ES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Tim Brown </a:t>
              </a:r>
              <a:r>
                <a:rPr lang="es-ES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 la universidad de Stanford,</a:t>
              </a:r>
              <a:r>
                <a:rPr lang="es-ES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 </a:t>
              </a:r>
              <a:r>
                <a:rPr lang="es-ES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EE.UU conceptualizó la metodología en 5 fases:</a:t>
              </a: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2924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1965</Words>
  <Application>Microsoft Office PowerPoint</Application>
  <PresentationFormat>Presentación en pantalla (16:9)</PresentationFormat>
  <Paragraphs>241</Paragraphs>
  <Slides>22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33" baseType="lpstr">
      <vt:lpstr>Algerian</vt:lpstr>
      <vt:lpstr>Comic Sans MS</vt:lpstr>
      <vt:lpstr>Arial</vt:lpstr>
      <vt:lpstr>Twentieth Century</vt:lpstr>
      <vt:lpstr>Calibri</vt:lpstr>
      <vt:lpstr>Bookman Old Style</vt:lpstr>
      <vt:lpstr>Libre Baskerville</vt:lpstr>
      <vt:lpstr>Noto Sans Symbols</vt:lpstr>
      <vt:lpstr>Times New Roman</vt:lpstr>
      <vt:lpstr>Bodoni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Lily Salazar</dc:creator>
  <cp:lastModifiedBy>HP</cp:lastModifiedBy>
  <cp:revision>15</cp:revision>
  <dcterms:modified xsi:type="dcterms:W3CDTF">2022-02-21T02:44:31Z</dcterms:modified>
</cp:coreProperties>
</file>